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6"/>
  </p:notesMasterIdLst>
  <p:handoutMasterIdLst>
    <p:handoutMasterId r:id="rId37"/>
  </p:handoutMasterIdLst>
  <p:sldIdLst>
    <p:sldId id="256" r:id="rId5"/>
    <p:sldId id="261" r:id="rId6"/>
    <p:sldId id="286" r:id="rId7"/>
    <p:sldId id="285" r:id="rId8"/>
    <p:sldId id="260" r:id="rId9"/>
    <p:sldId id="291" r:id="rId10"/>
    <p:sldId id="292" r:id="rId11"/>
    <p:sldId id="293" r:id="rId12"/>
    <p:sldId id="294" r:id="rId13"/>
    <p:sldId id="290" r:id="rId14"/>
    <p:sldId id="295" r:id="rId15"/>
    <p:sldId id="297" r:id="rId16"/>
    <p:sldId id="296" r:id="rId17"/>
    <p:sldId id="303" r:id="rId18"/>
    <p:sldId id="304" r:id="rId19"/>
    <p:sldId id="305" r:id="rId20"/>
    <p:sldId id="306" r:id="rId21"/>
    <p:sldId id="307" r:id="rId22"/>
    <p:sldId id="299" r:id="rId23"/>
    <p:sldId id="302" r:id="rId24"/>
    <p:sldId id="308" r:id="rId25"/>
    <p:sldId id="309" r:id="rId26"/>
    <p:sldId id="289" r:id="rId27"/>
    <p:sldId id="288" r:id="rId28"/>
    <p:sldId id="311" r:id="rId29"/>
    <p:sldId id="312" r:id="rId30"/>
    <p:sldId id="313" r:id="rId31"/>
    <p:sldId id="278" r:id="rId32"/>
    <p:sldId id="315" r:id="rId33"/>
    <p:sldId id="314"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A5087-6329-4191-A18C-53C779CC19FE}" v="4220" dt="2019-01-18T12:50:50.894"/>
    <p1510:client id="{674A6838-0901-4CF8-8572-00C401CFB98D}" v="1982" dt="2019-01-18T08:47:32.809"/>
    <p1510:client id="{00E77DCB-9C0B-117E-5A35-3D927D03BEF9}" v="2" dt="2019-01-18T09:50:41.303"/>
    <p1510:client id="{92798395-9E7B-4530-B62C-D2B3444A4FAE}" v="22" dt="2019-01-17T13:11:51.021"/>
    <p1510:client id="{BFAEECE0-A77F-4FB2-B080-CF8DB1F63DD2}" v="26" dt="2019-01-17T19:55:28.104"/>
    <p1510:client id="{C105D9B3-94DE-8491-7B0E-2B4CCC09182A}" v="41" dt="2019-01-18T12:43:26.860"/>
    <p1510:client id="{02D6D6CC-ED31-D3B1-5827-DA0EA2B3E14B}" v="5" dt="2019-01-18T09:53:47.665"/>
  </p1510:revLst>
</p1510:revInfo>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E5FAE-82BE-4C7F-9156-94310D64BC4E}"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0F883C6-A183-466A-871D-990D8A3E418D}">
      <dgm:prSet phldrT="[Text]"/>
      <dgm:spPr/>
      <dgm:t>
        <a:bodyPr/>
        <a:lstStyle/>
        <a:p>
          <a:r>
            <a:rPr lang="en-US"/>
            <a:t>Day </a:t>
          </a:r>
          <a:r>
            <a:rPr lang="bg-BG"/>
            <a:t>1</a:t>
          </a:r>
          <a:endParaRPr lang="en-US"/>
        </a:p>
      </dgm:t>
    </dgm:pt>
    <dgm:pt modelId="{7883F1A2-E7D1-459A-A416-0FEAE61C1117}" type="parTrans" cxnId="{47AF6619-621B-4463-8C3E-8BD0CEF3199F}">
      <dgm:prSet/>
      <dgm:spPr/>
      <dgm:t>
        <a:bodyPr/>
        <a:lstStyle/>
        <a:p>
          <a:endParaRPr lang="en-US"/>
        </a:p>
      </dgm:t>
    </dgm:pt>
    <dgm:pt modelId="{7145EBFD-28A1-458C-9BCE-25D1A2DA65B8}" type="sibTrans" cxnId="{47AF6619-621B-4463-8C3E-8BD0CEF3199F}">
      <dgm:prSet/>
      <dgm:spPr/>
      <dgm:t>
        <a:bodyPr/>
        <a:lstStyle/>
        <a:p>
          <a:endParaRPr lang="en-US"/>
        </a:p>
      </dgm:t>
    </dgm:pt>
    <dgm:pt modelId="{98629400-CDBC-4EB2-9ECC-AD0BBDDB06E0}">
      <dgm:prSet phldrT="[Text]"/>
      <dgm:spPr/>
      <dgm:t>
        <a:bodyPr/>
        <a:lstStyle/>
        <a:p>
          <a:r>
            <a:rPr lang="en-US"/>
            <a:t>Day 15</a:t>
          </a:r>
        </a:p>
      </dgm:t>
    </dgm:pt>
    <dgm:pt modelId="{CCC89F83-C8EE-43FF-B42A-8102BE23EF7E}" type="parTrans" cxnId="{B44A65C5-77C3-4D7E-B01C-D7BD4BD2AF9D}">
      <dgm:prSet/>
      <dgm:spPr/>
      <dgm:t>
        <a:bodyPr/>
        <a:lstStyle/>
        <a:p>
          <a:endParaRPr lang="en-US"/>
        </a:p>
      </dgm:t>
    </dgm:pt>
    <dgm:pt modelId="{2006BED3-EFCB-4BB3-B890-51F2EA000145}" type="sibTrans" cxnId="{B44A65C5-77C3-4D7E-B01C-D7BD4BD2AF9D}">
      <dgm:prSet/>
      <dgm:spPr/>
      <dgm:t>
        <a:bodyPr/>
        <a:lstStyle/>
        <a:p>
          <a:endParaRPr lang="en-US"/>
        </a:p>
      </dgm:t>
    </dgm:pt>
    <dgm:pt modelId="{65E0CE75-ABB0-4280-9B71-75CFBF89FB0F}">
      <dgm:prSet phldrT="[Text]"/>
      <dgm:spPr/>
      <dgm:t>
        <a:bodyPr/>
        <a:lstStyle/>
        <a:p>
          <a:r>
            <a:rPr lang="en-US"/>
            <a:t>Day 40</a:t>
          </a:r>
        </a:p>
      </dgm:t>
    </dgm:pt>
    <dgm:pt modelId="{38125117-E400-4384-AA12-988B7C9C3BD6}" type="parTrans" cxnId="{68E62BA5-E115-4F6A-94AA-443DF47EB99C}">
      <dgm:prSet/>
      <dgm:spPr/>
      <dgm:t>
        <a:bodyPr/>
        <a:lstStyle/>
        <a:p>
          <a:endParaRPr lang="en-US"/>
        </a:p>
      </dgm:t>
    </dgm:pt>
    <dgm:pt modelId="{594512AB-2C96-4A54-B09A-78469A611194}" type="sibTrans" cxnId="{68E62BA5-E115-4F6A-94AA-443DF47EB99C}">
      <dgm:prSet/>
      <dgm:spPr/>
      <dgm:t>
        <a:bodyPr/>
        <a:lstStyle/>
        <a:p>
          <a:endParaRPr lang="en-US"/>
        </a:p>
      </dgm:t>
    </dgm:pt>
    <dgm:pt modelId="{86ED8528-B36B-4C3B-AD36-CF006B757E21}">
      <dgm:prSet/>
      <dgm:spPr/>
      <dgm:t>
        <a:bodyPr/>
        <a:lstStyle/>
        <a:p>
          <a:r>
            <a:rPr lang="en-US"/>
            <a:t>Day 80</a:t>
          </a:r>
        </a:p>
      </dgm:t>
    </dgm:pt>
    <dgm:pt modelId="{81E49CBF-8027-4DEE-BAC4-22F1B0C7C21E}" type="parTrans" cxnId="{6528321F-A7F5-44F0-AD26-A9522A154301}">
      <dgm:prSet/>
      <dgm:spPr/>
      <dgm:t>
        <a:bodyPr/>
        <a:lstStyle/>
        <a:p>
          <a:endParaRPr lang="en-US"/>
        </a:p>
      </dgm:t>
    </dgm:pt>
    <dgm:pt modelId="{276E0AD4-318D-4C1F-8656-7EB714C2F2D8}" type="sibTrans" cxnId="{6528321F-A7F5-44F0-AD26-A9522A154301}">
      <dgm:prSet/>
      <dgm:spPr/>
      <dgm:t>
        <a:bodyPr/>
        <a:lstStyle/>
        <a:p>
          <a:endParaRPr lang="en-US"/>
        </a:p>
      </dgm:t>
    </dgm:pt>
    <dgm:pt modelId="{B9933836-942A-44E2-A358-1E271380F422}">
      <dgm:prSet/>
      <dgm:spPr/>
      <dgm:t>
        <a:bodyPr/>
        <a:lstStyle/>
        <a:p>
          <a:r>
            <a:rPr lang="en-US"/>
            <a:t>Day 90</a:t>
          </a:r>
        </a:p>
      </dgm:t>
    </dgm:pt>
    <dgm:pt modelId="{357BE2A0-02EB-4E9F-BCDE-652E59E454F9}" type="parTrans" cxnId="{361360BE-6B4D-4F3D-BC78-D3475C18C5C7}">
      <dgm:prSet/>
      <dgm:spPr/>
      <dgm:t>
        <a:bodyPr/>
        <a:lstStyle/>
        <a:p>
          <a:endParaRPr lang="en-US"/>
        </a:p>
      </dgm:t>
    </dgm:pt>
    <dgm:pt modelId="{F1206F39-8616-4F62-96DA-60D1657681FD}" type="sibTrans" cxnId="{361360BE-6B4D-4F3D-BC78-D3475C18C5C7}">
      <dgm:prSet/>
      <dgm:spPr/>
      <dgm:t>
        <a:bodyPr/>
        <a:lstStyle/>
        <a:p>
          <a:endParaRPr lang="en-US"/>
        </a:p>
      </dgm:t>
    </dgm:pt>
    <dgm:pt modelId="{1338830A-7122-41F3-B828-B678D744ED1A}">
      <dgm:prSet custT="1"/>
      <dgm:spPr>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gm:spPr>
      <dgm:t>
        <a:bodyPr spcFirstLastPara="0" vert="horz" wrap="square" lIns="30480" tIns="7620" rIns="15240" bIns="7620" numCol="1" spcCol="1270" anchor="ctr" anchorCtr="0"/>
        <a:lstStyle/>
        <a:p>
          <a:pPr marL="0" lvl="0" indent="0" algn="ctr" defTabSz="533400">
            <a:lnSpc>
              <a:spcPct val="90000"/>
            </a:lnSpc>
            <a:spcBef>
              <a:spcPct val="0"/>
            </a:spcBef>
            <a:spcAft>
              <a:spcPct val="35000"/>
            </a:spcAft>
            <a:buNone/>
          </a:pPr>
          <a:r>
            <a:rPr lang="en-US" sz="1200" kern="1200">
              <a:solidFill>
                <a:prstClr val="black">
                  <a:hueOff val="0"/>
                  <a:satOff val="0"/>
                  <a:lumOff val="0"/>
                  <a:alphaOff val="0"/>
                </a:prstClr>
              </a:solidFill>
              <a:latin typeface="Rockwell"/>
              <a:ea typeface="+mn-ea"/>
              <a:cs typeface="+mn-cs"/>
            </a:rPr>
            <a:t>15d.</a:t>
          </a:r>
        </a:p>
      </dgm:t>
    </dgm:pt>
    <dgm:pt modelId="{708B5FC0-9537-440A-9793-5DED80163B90}" type="parTrans" cxnId="{FA7B411D-CB87-402A-BF4D-31D0B417F12B}">
      <dgm:prSet/>
      <dgm:spPr/>
      <dgm:t>
        <a:bodyPr/>
        <a:lstStyle/>
        <a:p>
          <a:endParaRPr lang="en-US"/>
        </a:p>
      </dgm:t>
    </dgm:pt>
    <dgm:pt modelId="{4D7E36CE-876F-4BF4-A9B9-DB31D18A5F2B}" type="sibTrans" cxnId="{FA7B411D-CB87-402A-BF4D-31D0B417F12B}">
      <dgm:prSet/>
      <dgm:spPr/>
      <dgm:t>
        <a:bodyPr/>
        <a:lstStyle/>
        <a:p>
          <a:endParaRPr lang="en-US"/>
        </a:p>
      </dgm:t>
    </dgm:pt>
    <dgm:pt modelId="{54ED793C-069C-41E5-8FEE-D9B30A2F2F8B}">
      <dgm:prSet custT="1"/>
      <dgm:spPr>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gm:spPr>
      <dgm:t>
        <a:bodyPr spcFirstLastPara="0" vert="horz" wrap="square" lIns="30480" tIns="7620" rIns="15240" bIns="7620" numCol="1" spcCol="1270" anchor="ctr" anchorCtr="0"/>
        <a:lstStyle/>
        <a:p>
          <a:pPr marL="0" lvl="0" indent="0" algn="ctr" defTabSz="533400">
            <a:lnSpc>
              <a:spcPct val="90000"/>
            </a:lnSpc>
            <a:spcBef>
              <a:spcPct val="0"/>
            </a:spcBef>
            <a:spcAft>
              <a:spcPct val="35000"/>
            </a:spcAft>
            <a:buNone/>
          </a:pPr>
          <a:r>
            <a:rPr lang="en-US" sz="1200" kern="1200">
              <a:solidFill>
                <a:prstClr val="black">
                  <a:hueOff val="0"/>
                  <a:satOff val="0"/>
                  <a:lumOff val="0"/>
                  <a:alphaOff val="0"/>
                </a:prstClr>
              </a:solidFill>
              <a:latin typeface="Rockwell"/>
              <a:ea typeface="+mn-ea"/>
              <a:cs typeface="+mn-cs"/>
            </a:rPr>
            <a:t>25d.</a:t>
          </a:r>
        </a:p>
      </dgm:t>
    </dgm:pt>
    <dgm:pt modelId="{A0AFF49C-349E-4F39-B122-A7A15071917D}" type="parTrans" cxnId="{F705DA19-7AAF-41DD-B1FD-ECFDE6438A00}">
      <dgm:prSet/>
      <dgm:spPr/>
      <dgm:t>
        <a:bodyPr/>
        <a:lstStyle/>
        <a:p>
          <a:endParaRPr lang="en-US"/>
        </a:p>
      </dgm:t>
    </dgm:pt>
    <dgm:pt modelId="{45CC9F19-13FC-4356-8F4C-917CB6EAF6DB}" type="sibTrans" cxnId="{F705DA19-7AAF-41DD-B1FD-ECFDE6438A00}">
      <dgm:prSet/>
      <dgm:spPr/>
      <dgm:t>
        <a:bodyPr/>
        <a:lstStyle/>
        <a:p>
          <a:endParaRPr lang="en-US"/>
        </a:p>
      </dgm:t>
    </dgm:pt>
    <dgm:pt modelId="{50FCFF92-A70A-4BBC-8417-39BBA6C87287}">
      <dgm:prSet custT="1"/>
      <dgm:spPr>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gm:spPr>
      <dgm:t>
        <a:bodyPr/>
        <a:lstStyle/>
        <a:p>
          <a:r>
            <a:rPr lang="en-US" sz="1200">
              <a:latin typeface="+mj-lt"/>
            </a:rPr>
            <a:t>40d.</a:t>
          </a:r>
        </a:p>
      </dgm:t>
    </dgm:pt>
    <dgm:pt modelId="{C1A0746F-2042-43C3-9522-05E22DCC92E6}" type="parTrans" cxnId="{027C473F-6596-4FC8-ADA5-7F03CB61ADB5}">
      <dgm:prSet/>
      <dgm:spPr/>
      <dgm:t>
        <a:bodyPr/>
        <a:lstStyle/>
        <a:p>
          <a:endParaRPr lang="en-US"/>
        </a:p>
      </dgm:t>
    </dgm:pt>
    <dgm:pt modelId="{0E3CEF25-D88E-4BCE-AA59-B9B03A4A5023}" type="sibTrans" cxnId="{027C473F-6596-4FC8-ADA5-7F03CB61ADB5}">
      <dgm:prSet/>
      <dgm:spPr/>
      <dgm:t>
        <a:bodyPr/>
        <a:lstStyle/>
        <a:p>
          <a:endParaRPr lang="en-US"/>
        </a:p>
      </dgm:t>
    </dgm:pt>
    <dgm:pt modelId="{41E1AC0F-B87A-40AE-8688-F5A2897EBEFF}">
      <dgm:prSet custT="1"/>
      <dgm:spPr>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gm:spPr>
      <dgm:t>
        <a:bodyPr/>
        <a:lstStyle/>
        <a:p>
          <a:r>
            <a:rPr lang="en-US" sz="1200">
              <a:latin typeface="+mj-lt"/>
            </a:rPr>
            <a:t>10d.</a:t>
          </a:r>
        </a:p>
      </dgm:t>
    </dgm:pt>
    <dgm:pt modelId="{D0344263-167A-4B76-8203-F9674D11BC66}" type="parTrans" cxnId="{6CEB6BFA-2279-4390-82F4-02E085DF1064}">
      <dgm:prSet/>
      <dgm:spPr/>
      <dgm:t>
        <a:bodyPr/>
        <a:lstStyle/>
        <a:p>
          <a:endParaRPr lang="en-US"/>
        </a:p>
      </dgm:t>
    </dgm:pt>
    <dgm:pt modelId="{FCC59659-C855-4DCC-BEAC-05C112FD27F1}" type="sibTrans" cxnId="{6CEB6BFA-2279-4390-82F4-02E085DF1064}">
      <dgm:prSet/>
      <dgm:spPr/>
      <dgm:t>
        <a:bodyPr/>
        <a:lstStyle/>
        <a:p>
          <a:endParaRPr lang="en-US"/>
        </a:p>
      </dgm:t>
    </dgm:pt>
    <dgm:pt modelId="{86A7F178-2ADB-4893-8135-4473919DDAA5}" type="pres">
      <dgm:prSet presAssocID="{DCCE5FAE-82BE-4C7F-9156-94310D64BC4E}" presName="theList" presStyleCnt="0">
        <dgm:presLayoutVars>
          <dgm:dir/>
          <dgm:animLvl val="lvl"/>
          <dgm:resizeHandles val="exact"/>
        </dgm:presLayoutVars>
      </dgm:prSet>
      <dgm:spPr/>
    </dgm:pt>
    <dgm:pt modelId="{19081487-D0EE-4216-844B-336B750DA77F}" type="pres">
      <dgm:prSet presAssocID="{70F883C6-A183-466A-871D-990D8A3E418D}" presName="compNode" presStyleCnt="0"/>
      <dgm:spPr/>
    </dgm:pt>
    <dgm:pt modelId="{C2B17D02-A04A-4A4F-988F-4C65DC1C5CE4}" type="pres">
      <dgm:prSet presAssocID="{70F883C6-A183-466A-871D-990D8A3E418D}" presName="noGeometry" presStyleCnt="0"/>
      <dgm:spPr/>
    </dgm:pt>
    <dgm:pt modelId="{AB58CF1F-79BA-4169-A908-564B9B814B27}" type="pres">
      <dgm:prSet presAssocID="{70F883C6-A183-466A-871D-990D8A3E418D}" presName="childTextVisible" presStyleLbl="bgAccFollowNode1" presStyleIdx="0" presStyleCnt="5">
        <dgm:presLayoutVars>
          <dgm:bulletEnabled val="1"/>
        </dgm:presLayoutVars>
      </dgm:prSet>
      <dgm:spPr>
        <a:xfrm>
          <a:off x="262137" y="780918"/>
          <a:ext cx="1036693" cy="906200"/>
        </a:xfrm>
        <a:prstGeom prst="rightArrow">
          <a:avLst>
            <a:gd name="adj1" fmla="val 70000"/>
            <a:gd name="adj2" fmla="val 50000"/>
          </a:avLst>
        </a:prstGeom>
      </dgm:spPr>
    </dgm:pt>
    <dgm:pt modelId="{55013DD4-1C4F-4209-9B02-11A46F2EF0C1}" type="pres">
      <dgm:prSet presAssocID="{70F883C6-A183-466A-871D-990D8A3E418D}" presName="childTextHidden" presStyleLbl="bgAccFollowNode1" presStyleIdx="0" presStyleCnt="5"/>
      <dgm:spPr/>
    </dgm:pt>
    <dgm:pt modelId="{F4D24E5E-DB13-41F0-A562-8655A504F5A4}" type="pres">
      <dgm:prSet presAssocID="{70F883C6-A183-466A-871D-990D8A3E418D}" presName="parentText" presStyleLbl="node1" presStyleIdx="0" presStyleCnt="5">
        <dgm:presLayoutVars>
          <dgm:chMax val="1"/>
          <dgm:bulletEnabled val="1"/>
        </dgm:presLayoutVars>
      </dgm:prSet>
      <dgm:spPr/>
    </dgm:pt>
    <dgm:pt modelId="{23E6EE1C-3970-439A-A350-8938835DFE55}" type="pres">
      <dgm:prSet presAssocID="{70F883C6-A183-466A-871D-990D8A3E418D}" presName="aSpace" presStyleCnt="0"/>
      <dgm:spPr/>
    </dgm:pt>
    <dgm:pt modelId="{A2EEAE69-9DCC-4401-ADA2-4AD7030532B2}" type="pres">
      <dgm:prSet presAssocID="{98629400-CDBC-4EB2-9ECC-AD0BBDDB06E0}" presName="compNode" presStyleCnt="0"/>
      <dgm:spPr/>
    </dgm:pt>
    <dgm:pt modelId="{D73C69FA-C777-41E6-9B0A-ABE56B697795}" type="pres">
      <dgm:prSet presAssocID="{98629400-CDBC-4EB2-9ECC-AD0BBDDB06E0}" presName="noGeometry" presStyleCnt="0"/>
      <dgm:spPr/>
    </dgm:pt>
    <dgm:pt modelId="{7B47D539-3CE1-4ACD-AF4E-413B89CDC686}" type="pres">
      <dgm:prSet presAssocID="{98629400-CDBC-4EB2-9ECC-AD0BBDDB06E0}" presName="childTextVisible" presStyleLbl="bgAccFollowNode1" presStyleIdx="1" presStyleCnt="5">
        <dgm:presLayoutVars>
          <dgm:bulletEnabled val="1"/>
        </dgm:presLayoutVars>
      </dgm:prSet>
      <dgm:spPr>
        <a:xfrm>
          <a:off x="1622797" y="780918"/>
          <a:ext cx="1036693" cy="906200"/>
        </a:xfrm>
        <a:prstGeom prst="rightArrow">
          <a:avLst>
            <a:gd name="adj1" fmla="val 70000"/>
            <a:gd name="adj2" fmla="val 50000"/>
          </a:avLst>
        </a:prstGeom>
      </dgm:spPr>
    </dgm:pt>
    <dgm:pt modelId="{FA771586-C2AE-4779-87EF-D956A11FE14C}" type="pres">
      <dgm:prSet presAssocID="{98629400-CDBC-4EB2-9ECC-AD0BBDDB06E0}" presName="childTextHidden" presStyleLbl="bgAccFollowNode1" presStyleIdx="1" presStyleCnt="5"/>
      <dgm:spPr/>
    </dgm:pt>
    <dgm:pt modelId="{DAD1A5E5-08DB-40BD-AFB9-4F67410F52BE}" type="pres">
      <dgm:prSet presAssocID="{98629400-CDBC-4EB2-9ECC-AD0BBDDB06E0}" presName="parentText" presStyleLbl="node1" presStyleIdx="1" presStyleCnt="5">
        <dgm:presLayoutVars>
          <dgm:chMax val="1"/>
          <dgm:bulletEnabled val="1"/>
        </dgm:presLayoutVars>
      </dgm:prSet>
      <dgm:spPr/>
    </dgm:pt>
    <dgm:pt modelId="{243E4FD2-9DA3-4B8F-B706-A40CFF6CBE30}" type="pres">
      <dgm:prSet presAssocID="{98629400-CDBC-4EB2-9ECC-AD0BBDDB06E0}" presName="aSpace" presStyleCnt="0"/>
      <dgm:spPr/>
    </dgm:pt>
    <dgm:pt modelId="{E87407F6-E7C7-4F03-A545-D947F8A0839E}" type="pres">
      <dgm:prSet presAssocID="{65E0CE75-ABB0-4280-9B71-75CFBF89FB0F}" presName="compNode" presStyleCnt="0"/>
      <dgm:spPr/>
    </dgm:pt>
    <dgm:pt modelId="{CCD680B2-6D20-4B2E-BB2B-1BF5C1B88DEC}" type="pres">
      <dgm:prSet presAssocID="{65E0CE75-ABB0-4280-9B71-75CFBF89FB0F}" presName="noGeometry" presStyleCnt="0"/>
      <dgm:spPr/>
    </dgm:pt>
    <dgm:pt modelId="{81FE8570-2630-456B-B534-671D8F434CEF}" type="pres">
      <dgm:prSet presAssocID="{65E0CE75-ABB0-4280-9B71-75CFBF89FB0F}" presName="childTextVisible" presStyleLbl="bgAccFollowNode1" presStyleIdx="2" presStyleCnt="5">
        <dgm:presLayoutVars>
          <dgm:bulletEnabled val="1"/>
        </dgm:presLayoutVars>
      </dgm:prSet>
      <dgm:spPr>
        <a:xfrm>
          <a:off x="2983457" y="780918"/>
          <a:ext cx="1036693" cy="906200"/>
        </a:xfrm>
        <a:prstGeom prst="rightArrow">
          <a:avLst>
            <a:gd name="adj1" fmla="val 70000"/>
            <a:gd name="adj2" fmla="val 50000"/>
          </a:avLst>
        </a:prstGeom>
      </dgm:spPr>
    </dgm:pt>
    <dgm:pt modelId="{527144C4-0C4E-4F2D-A908-411CDEF9177D}" type="pres">
      <dgm:prSet presAssocID="{65E0CE75-ABB0-4280-9B71-75CFBF89FB0F}" presName="childTextHidden" presStyleLbl="bgAccFollowNode1" presStyleIdx="2" presStyleCnt="5"/>
      <dgm:spPr/>
    </dgm:pt>
    <dgm:pt modelId="{2CB19464-4677-49EA-A4D8-F4B5E03E921A}" type="pres">
      <dgm:prSet presAssocID="{65E0CE75-ABB0-4280-9B71-75CFBF89FB0F}" presName="parentText" presStyleLbl="node1" presStyleIdx="2" presStyleCnt="5">
        <dgm:presLayoutVars>
          <dgm:chMax val="1"/>
          <dgm:bulletEnabled val="1"/>
        </dgm:presLayoutVars>
      </dgm:prSet>
      <dgm:spPr/>
    </dgm:pt>
    <dgm:pt modelId="{3BC62898-105D-495C-89B6-A19A72F8D8E8}" type="pres">
      <dgm:prSet presAssocID="{65E0CE75-ABB0-4280-9B71-75CFBF89FB0F}" presName="aSpace" presStyleCnt="0"/>
      <dgm:spPr/>
    </dgm:pt>
    <dgm:pt modelId="{C4F61021-5E44-4881-BEA3-7A667BA37E37}" type="pres">
      <dgm:prSet presAssocID="{86ED8528-B36B-4C3B-AD36-CF006B757E21}" presName="compNode" presStyleCnt="0"/>
      <dgm:spPr/>
    </dgm:pt>
    <dgm:pt modelId="{9826BFA2-DD40-4AED-9054-2C6079D6E3AF}" type="pres">
      <dgm:prSet presAssocID="{86ED8528-B36B-4C3B-AD36-CF006B757E21}" presName="noGeometry" presStyleCnt="0"/>
      <dgm:spPr/>
    </dgm:pt>
    <dgm:pt modelId="{0BC6007E-0AA4-422D-BF7B-36F9DBC75D80}" type="pres">
      <dgm:prSet presAssocID="{86ED8528-B36B-4C3B-AD36-CF006B757E21}" presName="childTextVisible" presStyleLbl="bgAccFollowNode1" presStyleIdx="3" presStyleCnt="5">
        <dgm:presLayoutVars>
          <dgm:bulletEnabled val="1"/>
        </dgm:presLayoutVars>
      </dgm:prSet>
      <dgm:spPr>
        <a:xfrm>
          <a:off x="4344118" y="780918"/>
          <a:ext cx="1036693" cy="906200"/>
        </a:xfrm>
        <a:prstGeom prst="rightArrow">
          <a:avLst>
            <a:gd name="adj1" fmla="val 70000"/>
            <a:gd name="adj2" fmla="val 50000"/>
          </a:avLst>
        </a:prstGeom>
      </dgm:spPr>
    </dgm:pt>
    <dgm:pt modelId="{3B1CDDBF-B763-4E3D-AEC4-5A495FDF1EB7}" type="pres">
      <dgm:prSet presAssocID="{86ED8528-B36B-4C3B-AD36-CF006B757E21}" presName="childTextHidden" presStyleLbl="bgAccFollowNode1" presStyleIdx="3" presStyleCnt="5"/>
      <dgm:spPr/>
    </dgm:pt>
    <dgm:pt modelId="{4E66688E-65C7-40E8-801F-F8518EEB9F2E}" type="pres">
      <dgm:prSet presAssocID="{86ED8528-B36B-4C3B-AD36-CF006B757E21}" presName="parentText" presStyleLbl="node1" presStyleIdx="3" presStyleCnt="5">
        <dgm:presLayoutVars>
          <dgm:chMax val="1"/>
          <dgm:bulletEnabled val="1"/>
        </dgm:presLayoutVars>
      </dgm:prSet>
      <dgm:spPr/>
    </dgm:pt>
    <dgm:pt modelId="{F1024560-8A19-41C6-AA73-6ECBCD654029}" type="pres">
      <dgm:prSet presAssocID="{86ED8528-B36B-4C3B-AD36-CF006B757E21}" presName="aSpace" presStyleCnt="0"/>
      <dgm:spPr/>
    </dgm:pt>
    <dgm:pt modelId="{DD97FB83-77C1-4D37-8677-15127D076620}" type="pres">
      <dgm:prSet presAssocID="{B9933836-942A-44E2-A358-1E271380F422}" presName="compNode" presStyleCnt="0"/>
      <dgm:spPr/>
    </dgm:pt>
    <dgm:pt modelId="{B9A620E2-1AA3-4BC4-8532-433596ED300E}" type="pres">
      <dgm:prSet presAssocID="{B9933836-942A-44E2-A358-1E271380F422}" presName="noGeometry" presStyleCnt="0"/>
      <dgm:spPr/>
    </dgm:pt>
    <dgm:pt modelId="{208A6BC9-4EA2-49F8-8C49-E76F5826D219}" type="pres">
      <dgm:prSet presAssocID="{B9933836-942A-44E2-A358-1E271380F422}" presName="childTextVisible" presStyleLbl="bgAccFollowNode1" presStyleIdx="4" presStyleCnt="5">
        <dgm:presLayoutVars>
          <dgm:bulletEnabled val="1"/>
        </dgm:presLayoutVars>
      </dgm:prSet>
      <dgm:spPr>
        <a:xfrm>
          <a:off x="5704778" y="780918"/>
          <a:ext cx="1036693" cy="906200"/>
        </a:xfrm>
        <a:prstGeom prst="rightArrow">
          <a:avLst>
            <a:gd name="adj1" fmla="val 70000"/>
            <a:gd name="adj2" fmla="val 50000"/>
          </a:avLst>
        </a:prstGeom>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gm:spPr>
    </dgm:pt>
    <dgm:pt modelId="{8A794745-3908-4F56-9518-6F8CEAEF6849}" type="pres">
      <dgm:prSet presAssocID="{B9933836-942A-44E2-A358-1E271380F422}" presName="childTextHidden" presStyleLbl="bgAccFollowNode1" presStyleIdx="4" presStyleCnt="5"/>
      <dgm:spPr/>
    </dgm:pt>
    <dgm:pt modelId="{719F2BEE-FD0F-4700-B5CD-B688CAD62F36}" type="pres">
      <dgm:prSet presAssocID="{B9933836-942A-44E2-A358-1E271380F422}" presName="parentText" presStyleLbl="node1" presStyleIdx="4" presStyleCnt="5">
        <dgm:presLayoutVars>
          <dgm:chMax val="1"/>
          <dgm:bulletEnabled val="1"/>
        </dgm:presLayoutVars>
      </dgm:prSet>
      <dgm:spPr/>
    </dgm:pt>
  </dgm:ptLst>
  <dgm:cxnLst>
    <dgm:cxn modelId="{CC209F0F-7836-4169-9BDC-9BA4813AF181}" type="presOf" srcId="{41E1AC0F-B87A-40AE-8688-F5A2897EBEFF}" destId="{0BC6007E-0AA4-422D-BF7B-36F9DBC75D80}" srcOrd="0" destOrd="0" presId="urn:microsoft.com/office/officeart/2005/8/layout/hProcess6"/>
    <dgm:cxn modelId="{89A40813-94FD-49A2-998F-992E29862D6C}" type="presOf" srcId="{50FCFF92-A70A-4BBC-8417-39BBA6C87287}" destId="{81FE8570-2630-456B-B534-671D8F434CEF}" srcOrd="0" destOrd="0" presId="urn:microsoft.com/office/officeart/2005/8/layout/hProcess6"/>
    <dgm:cxn modelId="{47AF6619-621B-4463-8C3E-8BD0CEF3199F}" srcId="{DCCE5FAE-82BE-4C7F-9156-94310D64BC4E}" destId="{70F883C6-A183-466A-871D-990D8A3E418D}" srcOrd="0" destOrd="0" parTransId="{7883F1A2-E7D1-459A-A416-0FEAE61C1117}" sibTransId="{7145EBFD-28A1-458C-9BCE-25D1A2DA65B8}"/>
    <dgm:cxn modelId="{F705DA19-7AAF-41DD-B1FD-ECFDE6438A00}" srcId="{98629400-CDBC-4EB2-9ECC-AD0BBDDB06E0}" destId="{54ED793C-069C-41E5-8FEE-D9B30A2F2F8B}" srcOrd="0" destOrd="0" parTransId="{A0AFF49C-349E-4F39-B122-A7A15071917D}" sibTransId="{45CC9F19-13FC-4356-8F4C-917CB6EAF6DB}"/>
    <dgm:cxn modelId="{FA7B411D-CB87-402A-BF4D-31D0B417F12B}" srcId="{70F883C6-A183-466A-871D-990D8A3E418D}" destId="{1338830A-7122-41F3-B828-B678D744ED1A}" srcOrd="0" destOrd="0" parTransId="{708B5FC0-9537-440A-9793-5DED80163B90}" sibTransId="{4D7E36CE-876F-4BF4-A9B9-DB31D18A5F2B}"/>
    <dgm:cxn modelId="{6528321F-A7F5-44F0-AD26-A9522A154301}" srcId="{DCCE5FAE-82BE-4C7F-9156-94310D64BC4E}" destId="{86ED8528-B36B-4C3B-AD36-CF006B757E21}" srcOrd="3" destOrd="0" parTransId="{81E49CBF-8027-4DEE-BAC4-22F1B0C7C21E}" sibTransId="{276E0AD4-318D-4C1F-8656-7EB714C2F2D8}"/>
    <dgm:cxn modelId="{027C473F-6596-4FC8-ADA5-7F03CB61ADB5}" srcId="{65E0CE75-ABB0-4280-9B71-75CFBF89FB0F}" destId="{50FCFF92-A70A-4BBC-8417-39BBA6C87287}" srcOrd="0" destOrd="0" parTransId="{C1A0746F-2042-43C3-9522-05E22DCC92E6}" sibTransId="{0E3CEF25-D88E-4BCE-AA59-B9B03A4A5023}"/>
    <dgm:cxn modelId="{43545B47-2DF9-4BFE-908B-8872AC7E1B8E}" type="presOf" srcId="{98629400-CDBC-4EB2-9ECC-AD0BBDDB06E0}" destId="{DAD1A5E5-08DB-40BD-AFB9-4F67410F52BE}" srcOrd="0" destOrd="0" presId="urn:microsoft.com/office/officeart/2005/8/layout/hProcess6"/>
    <dgm:cxn modelId="{D5AC274A-EF76-4D0E-83F8-0D58EF4449C5}" type="presOf" srcId="{1338830A-7122-41F3-B828-B678D744ED1A}" destId="{55013DD4-1C4F-4209-9B02-11A46F2EF0C1}" srcOrd="1" destOrd="0" presId="urn:microsoft.com/office/officeart/2005/8/layout/hProcess6"/>
    <dgm:cxn modelId="{C8A9D14B-0124-46E1-A54D-0AFA9D77FA0C}" type="presOf" srcId="{B9933836-942A-44E2-A358-1E271380F422}" destId="{719F2BEE-FD0F-4700-B5CD-B688CAD62F36}" srcOrd="0" destOrd="0" presId="urn:microsoft.com/office/officeart/2005/8/layout/hProcess6"/>
    <dgm:cxn modelId="{BB09567A-5E6F-4735-8685-791ED56C1D37}" type="presOf" srcId="{50FCFF92-A70A-4BBC-8417-39BBA6C87287}" destId="{527144C4-0C4E-4F2D-A908-411CDEF9177D}" srcOrd="1" destOrd="0" presId="urn:microsoft.com/office/officeart/2005/8/layout/hProcess6"/>
    <dgm:cxn modelId="{848B1282-38EB-49AE-8549-51268A4175CB}" type="presOf" srcId="{70F883C6-A183-466A-871D-990D8A3E418D}" destId="{F4D24E5E-DB13-41F0-A562-8655A504F5A4}" srcOrd="0" destOrd="0" presId="urn:microsoft.com/office/officeart/2005/8/layout/hProcess6"/>
    <dgm:cxn modelId="{188D0D96-D233-4DF9-9B8D-7214D06BD63B}" type="presOf" srcId="{1338830A-7122-41F3-B828-B678D744ED1A}" destId="{AB58CF1F-79BA-4169-A908-564B9B814B27}" srcOrd="0" destOrd="0" presId="urn:microsoft.com/office/officeart/2005/8/layout/hProcess6"/>
    <dgm:cxn modelId="{D31CD19E-3F49-403D-8CE7-1E16287052E9}" type="presOf" srcId="{54ED793C-069C-41E5-8FEE-D9B30A2F2F8B}" destId="{7B47D539-3CE1-4ACD-AF4E-413B89CDC686}" srcOrd="0" destOrd="0" presId="urn:microsoft.com/office/officeart/2005/8/layout/hProcess6"/>
    <dgm:cxn modelId="{2F45EF9E-8F94-447B-8A59-FC1A76D925A2}" type="presOf" srcId="{86ED8528-B36B-4C3B-AD36-CF006B757E21}" destId="{4E66688E-65C7-40E8-801F-F8518EEB9F2E}" srcOrd="0" destOrd="0" presId="urn:microsoft.com/office/officeart/2005/8/layout/hProcess6"/>
    <dgm:cxn modelId="{68E62BA5-E115-4F6A-94AA-443DF47EB99C}" srcId="{DCCE5FAE-82BE-4C7F-9156-94310D64BC4E}" destId="{65E0CE75-ABB0-4280-9B71-75CFBF89FB0F}" srcOrd="2" destOrd="0" parTransId="{38125117-E400-4384-AA12-988B7C9C3BD6}" sibTransId="{594512AB-2C96-4A54-B09A-78469A611194}"/>
    <dgm:cxn modelId="{361360BE-6B4D-4F3D-BC78-D3475C18C5C7}" srcId="{DCCE5FAE-82BE-4C7F-9156-94310D64BC4E}" destId="{B9933836-942A-44E2-A358-1E271380F422}" srcOrd="4" destOrd="0" parTransId="{357BE2A0-02EB-4E9F-BCDE-652E59E454F9}" sibTransId="{F1206F39-8616-4F62-96DA-60D1657681FD}"/>
    <dgm:cxn modelId="{20BCB6C2-C5A5-4485-AEC8-13AE55AFC8E4}" type="presOf" srcId="{54ED793C-069C-41E5-8FEE-D9B30A2F2F8B}" destId="{FA771586-C2AE-4779-87EF-D956A11FE14C}" srcOrd="1" destOrd="0" presId="urn:microsoft.com/office/officeart/2005/8/layout/hProcess6"/>
    <dgm:cxn modelId="{B44A65C5-77C3-4D7E-B01C-D7BD4BD2AF9D}" srcId="{DCCE5FAE-82BE-4C7F-9156-94310D64BC4E}" destId="{98629400-CDBC-4EB2-9ECC-AD0BBDDB06E0}" srcOrd="1" destOrd="0" parTransId="{CCC89F83-C8EE-43FF-B42A-8102BE23EF7E}" sibTransId="{2006BED3-EFCB-4BB3-B890-51F2EA000145}"/>
    <dgm:cxn modelId="{F296C2CA-A3CE-4DD4-B5F8-56EAA460EF9A}" type="presOf" srcId="{DCCE5FAE-82BE-4C7F-9156-94310D64BC4E}" destId="{86A7F178-2ADB-4893-8135-4473919DDAA5}" srcOrd="0" destOrd="0" presId="urn:microsoft.com/office/officeart/2005/8/layout/hProcess6"/>
    <dgm:cxn modelId="{9468EDF9-7EA5-46E0-A767-51A91C3AFF78}" type="presOf" srcId="{41E1AC0F-B87A-40AE-8688-F5A2897EBEFF}" destId="{3B1CDDBF-B763-4E3D-AEC4-5A495FDF1EB7}" srcOrd="1" destOrd="0" presId="urn:microsoft.com/office/officeart/2005/8/layout/hProcess6"/>
    <dgm:cxn modelId="{6CEB6BFA-2279-4390-82F4-02E085DF1064}" srcId="{86ED8528-B36B-4C3B-AD36-CF006B757E21}" destId="{41E1AC0F-B87A-40AE-8688-F5A2897EBEFF}" srcOrd="0" destOrd="0" parTransId="{D0344263-167A-4B76-8203-F9674D11BC66}" sibTransId="{FCC59659-C855-4DCC-BEAC-05C112FD27F1}"/>
    <dgm:cxn modelId="{A0835EFB-C2C3-445E-8C7E-CD620BEF9B9E}" type="presOf" srcId="{65E0CE75-ABB0-4280-9B71-75CFBF89FB0F}" destId="{2CB19464-4677-49EA-A4D8-F4B5E03E921A}" srcOrd="0" destOrd="0" presId="urn:microsoft.com/office/officeart/2005/8/layout/hProcess6"/>
    <dgm:cxn modelId="{05A0C696-DC0C-428D-8C6A-96D88BD9F9BC}" type="presParOf" srcId="{86A7F178-2ADB-4893-8135-4473919DDAA5}" destId="{19081487-D0EE-4216-844B-336B750DA77F}" srcOrd="0" destOrd="0" presId="urn:microsoft.com/office/officeart/2005/8/layout/hProcess6"/>
    <dgm:cxn modelId="{5E0DBD78-499D-41AD-ACF0-2C8D0E365891}" type="presParOf" srcId="{19081487-D0EE-4216-844B-336B750DA77F}" destId="{C2B17D02-A04A-4A4F-988F-4C65DC1C5CE4}" srcOrd="0" destOrd="0" presId="urn:microsoft.com/office/officeart/2005/8/layout/hProcess6"/>
    <dgm:cxn modelId="{50EF29E2-0A09-4DF1-A372-C6E66C61236A}" type="presParOf" srcId="{19081487-D0EE-4216-844B-336B750DA77F}" destId="{AB58CF1F-79BA-4169-A908-564B9B814B27}" srcOrd="1" destOrd="0" presId="urn:microsoft.com/office/officeart/2005/8/layout/hProcess6"/>
    <dgm:cxn modelId="{A08D9FDC-349F-43FC-A3BC-B08B6FE054C8}" type="presParOf" srcId="{19081487-D0EE-4216-844B-336B750DA77F}" destId="{55013DD4-1C4F-4209-9B02-11A46F2EF0C1}" srcOrd="2" destOrd="0" presId="urn:microsoft.com/office/officeart/2005/8/layout/hProcess6"/>
    <dgm:cxn modelId="{2BB77FCB-FD9F-4695-AFE7-86DEACD56C1D}" type="presParOf" srcId="{19081487-D0EE-4216-844B-336B750DA77F}" destId="{F4D24E5E-DB13-41F0-A562-8655A504F5A4}" srcOrd="3" destOrd="0" presId="urn:microsoft.com/office/officeart/2005/8/layout/hProcess6"/>
    <dgm:cxn modelId="{39B3CFC7-0357-414D-9CF8-DD5AA30E27CD}" type="presParOf" srcId="{86A7F178-2ADB-4893-8135-4473919DDAA5}" destId="{23E6EE1C-3970-439A-A350-8938835DFE55}" srcOrd="1" destOrd="0" presId="urn:microsoft.com/office/officeart/2005/8/layout/hProcess6"/>
    <dgm:cxn modelId="{C00313B2-1CC3-42C1-80CB-EEC98C0BC933}" type="presParOf" srcId="{86A7F178-2ADB-4893-8135-4473919DDAA5}" destId="{A2EEAE69-9DCC-4401-ADA2-4AD7030532B2}" srcOrd="2" destOrd="0" presId="urn:microsoft.com/office/officeart/2005/8/layout/hProcess6"/>
    <dgm:cxn modelId="{242B3522-7411-42F4-AC64-6EAAE8E93FEF}" type="presParOf" srcId="{A2EEAE69-9DCC-4401-ADA2-4AD7030532B2}" destId="{D73C69FA-C777-41E6-9B0A-ABE56B697795}" srcOrd="0" destOrd="0" presId="urn:microsoft.com/office/officeart/2005/8/layout/hProcess6"/>
    <dgm:cxn modelId="{506F40D1-E43B-4D40-A4A9-80ADF54C0868}" type="presParOf" srcId="{A2EEAE69-9DCC-4401-ADA2-4AD7030532B2}" destId="{7B47D539-3CE1-4ACD-AF4E-413B89CDC686}" srcOrd="1" destOrd="0" presId="urn:microsoft.com/office/officeart/2005/8/layout/hProcess6"/>
    <dgm:cxn modelId="{A9CAEF1D-3491-453D-91A2-70C43DD7BC14}" type="presParOf" srcId="{A2EEAE69-9DCC-4401-ADA2-4AD7030532B2}" destId="{FA771586-C2AE-4779-87EF-D956A11FE14C}" srcOrd="2" destOrd="0" presId="urn:microsoft.com/office/officeart/2005/8/layout/hProcess6"/>
    <dgm:cxn modelId="{13A31343-394B-491C-9A0B-D8AD9398667F}" type="presParOf" srcId="{A2EEAE69-9DCC-4401-ADA2-4AD7030532B2}" destId="{DAD1A5E5-08DB-40BD-AFB9-4F67410F52BE}" srcOrd="3" destOrd="0" presId="urn:microsoft.com/office/officeart/2005/8/layout/hProcess6"/>
    <dgm:cxn modelId="{ED0C226D-20B8-4A74-9F08-A79C36A708FB}" type="presParOf" srcId="{86A7F178-2ADB-4893-8135-4473919DDAA5}" destId="{243E4FD2-9DA3-4B8F-B706-A40CFF6CBE30}" srcOrd="3" destOrd="0" presId="urn:microsoft.com/office/officeart/2005/8/layout/hProcess6"/>
    <dgm:cxn modelId="{17C02318-F26A-4F39-9475-FD4BF5DA35A4}" type="presParOf" srcId="{86A7F178-2ADB-4893-8135-4473919DDAA5}" destId="{E87407F6-E7C7-4F03-A545-D947F8A0839E}" srcOrd="4" destOrd="0" presId="urn:microsoft.com/office/officeart/2005/8/layout/hProcess6"/>
    <dgm:cxn modelId="{29DE94B6-1E4E-4A1C-BEE0-82ACE32B0EF3}" type="presParOf" srcId="{E87407F6-E7C7-4F03-A545-D947F8A0839E}" destId="{CCD680B2-6D20-4B2E-BB2B-1BF5C1B88DEC}" srcOrd="0" destOrd="0" presId="urn:microsoft.com/office/officeart/2005/8/layout/hProcess6"/>
    <dgm:cxn modelId="{D5D22364-39C9-43B8-8AF5-B48FA72B3222}" type="presParOf" srcId="{E87407F6-E7C7-4F03-A545-D947F8A0839E}" destId="{81FE8570-2630-456B-B534-671D8F434CEF}" srcOrd="1" destOrd="0" presId="urn:microsoft.com/office/officeart/2005/8/layout/hProcess6"/>
    <dgm:cxn modelId="{C6977A63-95E1-45B7-95AA-5C6BC4302651}" type="presParOf" srcId="{E87407F6-E7C7-4F03-A545-D947F8A0839E}" destId="{527144C4-0C4E-4F2D-A908-411CDEF9177D}" srcOrd="2" destOrd="0" presId="urn:microsoft.com/office/officeart/2005/8/layout/hProcess6"/>
    <dgm:cxn modelId="{86604F2E-6BF4-4CE1-8C3F-548B19D095D5}" type="presParOf" srcId="{E87407F6-E7C7-4F03-A545-D947F8A0839E}" destId="{2CB19464-4677-49EA-A4D8-F4B5E03E921A}" srcOrd="3" destOrd="0" presId="urn:microsoft.com/office/officeart/2005/8/layout/hProcess6"/>
    <dgm:cxn modelId="{E8A96593-461D-4275-930B-6219E2029593}" type="presParOf" srcId="{86A7F178-2ADB-4893-8135-4473919DDAA5}" destId="{3BC62898-105D-495C-89B6-A19A72F8D8E8}" srcOrd="5" destOrd="0" presId="urn:microsoft.com/office/officeart/2005/8/layout/hProcess6"/>
    <dgm:cxn modelId="{D9CB4B57-741D-4F25-9F84-284CA5A218D7}" type="presParOf" srcId="{86A7F178-2ADB-4893-8135-4473919DDAA5}" destId="{C4F61021-5E44-4881-BEA3-7A667BA37E37}" srcOrd="6" destOrd="0" presId="urn:microsoft.com/office/officeart/2005/8/layout/hProcess6"/>
    <dgm:cxn modelId="{C97173AB-5F04-4717-834F-6AD4FAEF75E0}" type="presParOf" srcId="{C4F61021-5E44-4881-BEA3-7A667BA37E37}" destId="{9826BFA2-DD40-4AED-9054-2C6079D6E3AF}" srcOrd="0" destOrd="0" presId="urn:microsoft.com/office/officeart/2005/8/layout/hProcess6"/>
    <dgm:cxn modelId="{88A97139-D003-4FDB-B356-4B947733ADDB}" type="presParOf" srcId="{C4F61021-5E44-4881-BEA3-7A667BA37E37}" destId="{0BC6007E-0AA4-422D-BF7B-36F9DBC75D80}" srcOrd="1" destOrd="0" presId="urn:microsoft.com/office/officeart/2005/8/layout/hProcess6"/>
    <dgm:cxn modelId="{8B93489B-2CA3-4397-A42F-F0CCE1C2AF8D}" type="presParOf" srcId="{C4F61021-5E44-4881-BEA3-7A667BA37E37}" destId="{3B1CDDBF-B763-4E3D-AEC4-5A495FDF1EB7}" srcOrd="2" destOrd="0" presId="urn:microsoft.com/office/officeart/2005/8/layout/hProcess6"/>
    <dgm:cxn modelId="{D0C344A0-60EE-4451-8C84-F78E87EEBC6B}" type="presParOf" srcId="{C4F61021-5E44-4881-BEA3-7A667BA37E37}" destId="{4E66688E-65C7-40E8-801F-F8518EEB9F2E}" srcOrd="3" destOrd="0" presId="urn:microsoft.com/office/officeart/2005/8/layout/hProcess6"/>
    <dgm:cxn modelId="{E01FB2E0-61FF-4B95-ADD4-72434098A732}" type="presParOf" srcId="{86A7F178-2ADB-4893-8135-4473919DDAA5}" destId="{F1024560-8A19-41C6-AA73-6ECBCD654029}" srcOrd="7" destOrd="0" presId="urn:microsoft.com/office/officeart/2005/8/layout/hProcess6"/>
    <dgm:cxn modelId="{3E58F29A-F988-4F6D-8707-C25B9F4B7C29}" type="presParOf" srcId="{86A7F178-2ADB-4893-8135-4473919DDAA5}" destId="{DD97FB83-77C1-4D37-8677-15127D076620}" srcOrd="8" destOrd="0" presId="urn:microsoft.com/office/officeart/2005/8/layout/hProcess6"/>
    <dgm:cxn modelId="{C127578F-040A-4D3B-84EE-A4E717563E5C}" type="presParOf" srcId="{DD97FB83-77C1-4D37-8677-15127D076620}" destId="{B9A620E2-1AA3-4BC4-8532-433596ED300E}" srcOrd="0" destOrd="0" presId="urn:microsoft.com/office/officeart/2005/8/layout/hProcess6"/>
    <dgm:cxn modelId="{29B88B13-53E8-42C8-A608-7999749D9BFC}" type="presParOf" srcId="{DD97FB83-77C1-4D37-8677-15127D076620}" destId="{208A6BC9-4EA2-49F8-8C49-E76F5826D219}" srcOrd="1" destOrd="0" presId="urn:microsoft.com/office/officeart/2005/8/layout/hProcess6"/>
    <dgm:cxn modelId="{1086EBE7-A802-4A82-A7F5-1A19538B2688}" type="presParOf" srcId="{DD97FB83-77C1-4D37-8677-15127D076620}" destId="{8A794745-3908-4F56-9518-6F8CEAEF6849}" srcOrd="2" destOrd="0" presId="urn:microsoft.com/office/officeart/2005/8/layout/hProcess6"/>
    <dgm:cxn modelId="{AEF9E141-9621-4C32-9176-EB6C22C37085}" type="presParOf" srcId="{DD97FB83-77C1-4D37-8677-15127D076620}" destId="{719F2BEE-FD0F-4700-B5CD-B688CAD62F36}"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D455EE-166E-428E-A18C-D36D4F75EC00}"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ED19DCE-F5D4-4FF5-83F5-EFA62F519325}">
      <dgm:prSet phldrT="[Text]"/>
      <dgm:spPr/>
      <dgm:t>
        <a:bodyPr/>
        <a:lstStyle/>
        <a:p>
          <a:r>
            <a:rPr lang="en-US"/>
            <a:t>Mean</a:t>
          </a:r>
        </a:p>
      </dgm:t>
    </dgm:pt>
    <dgm:pt modelId="{45B2D914-8FE3-41F4-8A25-FF15ACF92121}" type="parTrans" cxnId="{DEC565E2-769E-4916-BF4D-699B6290A5C2}">
      <dgm:prSet/>
      <dgm:spPr/>
      <dgm:t>
        <a:bodyPr/>
        <a:lstStyle/>
        <a:p>
          <a:endParaRPr lang="en-US"/>
        </a:p>
      </dgm:t>
    </dgm:pt>
    <dgm:pt modelId="{ECF7461B-1FCD-47D8-BC5D-EA334970A28D}" type="sibTrans" cxnId="{DEC565E2-769E-4916-BF4D-699B6290A5C2}">
      <dgm:prSet/>
      <dgm:spPr/>
      <dgm:t>
        <a:bodyPr/>
        <a:lstStyle/>
        <a:p>
          <a:endParaRPr lang="en-US"/>
        </a:p>
      </dgm:t>
    </dgm:pt>
    <dgm:pt modelId="{A485EE19-3D95-4E68-959F-61EC86155784}">
      <dgm:prSet phldrT="[Text]"/>
      <dgm:spPr/>
      <dgm:t>
        <a:bodyPr/>
        <a:lstStyle/>
        <a:p>
          <a:r>
            <a:rPr lang="en-US" b="0" i="0"/>
            <a:t>mean(15,25,40,10) = 22</a:t>
          </a:r>
          <a:endParaRPr lang="en-US"/>
        </a:p>
      </dgm:t>
    </dgm:pt>
    <dgm:pt modelId="{563BC627-0A45-466C-8CB0-50C4E50600D6}" type="parTrans" cxnId="{638C5919-F2E6-4AF0-8185-D46F685146A0}">
      <dgm:prSet/>
      <dgm:spPr/>
      <dgm:t>
        <a:bodyPr/>
        <a:lstStyle/>
        <a:p>
          <a:endParaRPr lang="en-US"/>
        </a:p>
      </dgm:t>
    </dgm:pt>
    <dgm:pt modelId="{B23B1BD6-C212-4197-8E33-99B95D844734}" type="sibTrans" cxnId="{638C5919-F2E6-4AF0-8185-D46F685146A0}">
      <dgm:prSet/>
      <dgm:spPr/>
      <dgm:t>
        <a:bodyPr/>
        <a:lstStyle/>
        <a:p>
          <a:endParaRPr lang="en-US"/>
        </a:p>
      </dgm:t>
    </dgm:pt>
    <dgm:pt modelId="{9B266094-FB53-406E-B7EE-808DAC38383B}">
      <dgm:prSet phldrT="[Text]"/>
      <dgm:spPr/>
      <dgm:t>
        <a:bodyPr/>
        <a:lstStyle/>
        <a:p>
          <a:r>
            <a:rPr lang="en-US"/>
            <a:t>STD</a:t>
          </a:r>
        </a:p>
      </dgm:t>
    </dgm:pt>
    <dgm:pt modelId="{718CE9CD-9C6F-4CDE-BB90-E1970E8413D4}" type="parTrans" cxnId="{58A09A70-56CE-4807-9C17-BD3FF1C26336}">
      <dgm:prSet/>
      <dgm:spPr/>
      <dgm:t>
        <a:bodyPr/>
        <a:lstStyle/>
        <a:p>
          <a:endParaRPr lang="en-US"/>
        </a:p>
      </dgm:t>
    </dgm:pt>
    <dgm:pt modelId="{BC72F02F-24F1-45F2-94E5-BBE982DECFA3}" type="sibTrans" cxnId="{58A09A70-56CE-4807-9C17-BD3FF1C26336}">
      <dgm:prSet/>
      <dgm:spPr/>
      <dgm:t>
        <a:bodyPr/>
        <a:lstStyle/>
        <a:p>
          <a:endParaRPr lang="en-US"/>
        </a:p>
      </dgm:t>
    </dgm:pt>
    <dgm:pt modelId="{DFE5344A-0640-444D-ABEC-9BFB011BA89B}">
      <dgm:prSet phldrT="[Text]"/>
      <dgm:spPr/>
      <dgm:t>
        <a:bodyPr/>
        <a:lstStyle/>
        <a:p>
          <a:r>
            <a:rPr lang="en-US" b="0" i="0"/>
            <a:t>std(15,25,40,10) = 13</a:t>
          </a:r>
          <a:endParaRPr lang="en-US"/>
        </a:p>
      </dgm:t>
    </dgm:pt>
    <dgm:pt modelId="{AC744CE3-9CAF-4AC0-8022-725A1C6D5526}" type="parTrans" cxnId="{16C234B9-44CB-4AAA-8F9A-63A8E4333502}">
      <dgm:prSet/>
      <dgm:spPr/>
      <dgm:t>
        <a:bodyPr/>
        <a:lstStyle/>
        <a:p>
          <a:endParaRPr lang="en-US"/>
        </a:p>
      </dgm:t>
    </dgm:pt>
    <dgm:pt modelId="{DA3B6753-3C23-4A7F-872A-8963BE8D2658}" type="sibTrans" cxnId="{16C234B9-44CB-4AAA-8F9A-63A8E4333502}">
      <dgm:prSet/>
      <dgm:spPr/>
      <dgm:t>
        <a:bodyPr/>
        <a:lstStyle/>
        <a:p>
          <a:endParaRPr lang="en-US"/>
        </a:p>
      </dgm:t>
    </dgm:pt>
    <dgm:pt modelId="{42637A79-46D8-44B0-91F2-B2EA674AAB59}">
      <dgm:prSet phldrT="[Text]"/>
      <dgm:spPr/>
      <dgm:t>
        <a:bodyPr/>
        <a:lstStyle/>
        <a:p>
          <a:r>
            <a:rPr lang="en-US"/>
            <a:t>Mean</a:t>
          </a:r>
        </a:p>
        <a:p>
          <a:r>
            <a:rPr lang="en-US"/>
            <a:t>+</a:t>
          </a:r>
        </a:p>
        <a:p>
          <a:r>
            <a:rPr lang="en-US"/>
            <a:t>STD</a:t>
          </a:r>
        </a:p>
      </dgm:t>
    </dgm:pt>
    <dgm:pt modelId="{18EFFD08-B4C8-43E1-8A03-789509194944}" type="parTrans" cxnId="{B46C33E9-68E6-4651-95DF-C6AB158098DB}">
      <dgm:prSet/>
      <dgm:spPr/>
      <dgm:t>
        <a:bodyPr/>
        <a:lstStyle/>
        <a:p>
          <a:endParaRPr lang="en-US"/>
        </a:p>
      </dgm:t>
    </dgm:pt>
    <dgm:pt modelId="{B8AD3F00-6AB6-4965-8759-05E8C0B248F3}" type="sibTrans" cxnId="{B46C33E9-68E6-4651-95DF-C6AB158098DB}">
      <dgm:prSet/>
      <dgm:spPr/>
      <dgm:t>
        <a:bodyPr/>
        <a:lstStyle/>
        <a:p>
          <a:endParaRPr lang="en-US"/>
        </a:p>
      </dgm:t>
    </dgm:pt>
    <dgm:pt modelId="{3607903B-EA86-4B0E-AD7F-443959DB95E4}">
      <dgm:prSet phldrT="[Text]"/>
      <dgm:spPr/>
      <dgm:t>
        <a:bodyPr/>
        <a:lstStyle/>
        <a:p>
          <a:r>
            <a:rPr lang="en-US"/>
            <a:t>22 + 13 = 35</a:t>
          </a:r>
        </a:p>
      </dgm:t>
    </dgm:pt>
    <dgm:pt modelId="{7E35AA15-12D0-4F30-9314-ACF1864B2B5E}" type="parTrans" cxnId="{92B173C7-CB4E-4226-9AEB-E14B7CEFBA9B}">
      <dgm:prSet/>
      <dgm:spPr/>
      <dgm:t>
        <a:bodyPr/>
        <a:lstStyle/>
        <a:p>
          <a:endParaRPr lang="en-US"/>
        </a:p>
      </dgm:t>
    </dgm:pt>
    <dgm:pt modelId="{E0B6ED90-21DF-4B75-B158-8AADD8146200}" type="sibTrans" cxnId="{92B173C7-CB4E-4226-9AEB-E14B7CEFBA9B}">
      <dgm:prSet/>
      <dgm:spPr/>
      <dgm:t>
        <a:bodyPr/>
        <a:lstStyle/>
        <a:p>
          <a:endParaRPr lang="en-US"/>
        </a:p>
      </dgm:t>
    </dgm:pt>
    <dgm:pt modelId="{353B26D4-FC0D-43D1-95D6-4E0556413C44}" type="pres">
      <dgm:prSet presAssocID="{6DD455EE-166E-428E-A18C-D36D4F75EC00}" presName="Name0" presStyleCnt="0">
        <dgm:presLayoutVars>
          <dgm:dir/>
          <dgm:animLvl val="lvl"/>
          <dgm:resizeHandles val="exact"/>
        </dgm:presLayoutVars>
      </dgm:prSet>
      <dgm:spPr/>
    </dgm:pt>
    <dgm:pt modelId="{439060B5-DFA6-44F3-8084-E994E5709068}" type="pres">
      <dgm:prSet presAssocID="{4ED19DCE-F5D4-4FF5-83F5-EFA62F519325}" presName="linNode" presStyleCnt="0"/>
      <dgm:spPr/>
    </dgm:pt>
    <dgm:pt modelId="{7498842D-30DE-4857-80DF-A173043E7321}" type="pres">
      <dgm:prSet presAssocID="{4ED19DCE-F5D4-4FF5-83F5-EFA62F519325}" presName="parTx" presStyleLbl="revTx" presStyleIdx="0" presStyleCnt="3">
        <dgm:presLayoutVars>
          <dgm:chMax val="1"/>
          <dgm:bulletEnabled val="1"/>
        </dgm:presLayoutVars>
      </dgm:prSet>
      <dgm:spPr/>
    </dgm:pt>
    <dgm:pt modelId="{855F7988-F079-4478-BFFC-6379742CF78D}" type="pres">
      <dgm:prSet presAssocID="{4ED19DCE-F5D4-4FF5-83F5-EFA62F519325}" presName="bracket" presStyleLbl="parChTrans1D1" presStyleIdx="0" presStyleCnt="3"/>
      <dgm:spPr/>
    </dgm:pt>
    <dgm:pt modelId="{9276A164-6339-4DA8-9A2D-66993C3E235E}" type="pres">
      <dgm:prSet presAssocID="{4ED19DCE-F5D4-4FF5-83F5-EFA62F519325}" presName="spH" presStyleCnt="0"/>
      <dgm:spPr/>
    </dgm:pt>
    <dgm:pt modelId="{F2E04E4B-CD10-4788-BFCC-5182D66DB177}" type="pres">
      <dgm:prSet presAssocID="{4ED19DCE-F5D4-4FF5-83F5-EFA62F519325}" presName="desTx" presStyleLbl="node1" presStyleIdx="0" presStyleCnt="3">
        <dgm:presLayoutVars>
          <dgm:bulletEnabled val="1"/>
        </dgm:presLayoutVars>
      </dgm:prSet>
      <dgm:spPr/>
    </dgm:pt>
    <dgm:pt modelId="{67F4201E-42AB-4A10-861B-B97D43DA2A5C}" type="pres">
      <dgm:prSet presAssocID="{ECF7461B-1FCD-47D8-BC5D-EA334970A28D}" presName="spV" presStyleCnt="0"/>
      <dgm:spPr/>
    </dgm:pt>
    <dgm:pt modelId="{C25927DF-E0AE-48A4-B6DC-F956562EA8C1}" type="pres">
      <dgm:prSet presAssocID="{9B266094-FB53-406E-B7EE-808DAC38383B}" presName="linNode" presStyleCnt="0"/>
      <dgm:spPr/>
    </dgm:pt>
    <dgm:pt modelId="{68155015-86BF-41DB-93B1-E8A3CE7542FD}" type="pres">
      <dgm:prSet presAssocID="{9B266094-FB53-406E-B7EE-808DAC38383B}" presName="parTx" presStyleLbl="revTx" presStyleIdx="1" presStyleCnt="3">
        <dgm:presLayoutVars>
          <dgm:chMax val="1"/>
          <dgm:bulletEnabled val="1"/>
        </dgm:presLayoutVars>
      </dgm:prSet>
      <dgm:spPr/>
    </dgm:pt>
    <dgm:pt modelId="{8D5D1E91-7E2C-47B9-92A2-5FD286731A9B}" type="pres">
      <dgm:prSet presAssocID="{9B266094-FB53-406E-B7EE-808DAC38383B}" presName="bracket" presStyleLbl="parChTrans1D1" presStyleIdx="1" presStyleCnt="3"/>
      <dgm:spPr/>
    </dgm:pt>
    <dgm:pt modelId="{53C30FC1-D6A5-45BC-9FF3-FD22975DE998}" type="pres">
      <dgm:prSet presAssocID="{9B266094-FB53-406E-B7EE-808DAC38383B}" presName="spH" presStyleCnt="0"/>
      <dgm:spPr/>
    </dgm:pt>
    <dgm:pt modelId="{C4CB2459-C441-4096-BC2F-FE7DC3CCB89B}" type="pres">
      <dgm:prSet presAssocID="{9B266094-FB53-406E-B7EE-808DAC38383B}" presName="desTx" presStyleLbl="node1" presStyleIdx="1" presStyleCnt="3">
        <dgm:presLayoutVars>
          <dgm:bulletEnabled val="1"/>
        </dgm:presLayoutVars>
      </dgm:prSet>
      <dgm:spPr/>
    </dgm:pt>
    <dgm:pt modelId="{359A276F-3756-4ED2-A94B-4D54361C6A05}" type="pres">
      <dgm:prSet presAssocID="{BC72F02F-24F1-45F2-94E5-BBE982DECFA3}" presName="spV" presStyleCnt="0"/>
      <dgm:spPr/>
    </dgm:pt>
    <dgm:pt modelId="{08D63A44-4C31-4D26-8EDC-B51E11B6DC28}" type="pres">
      <dgm:prSet presAssocID="{42637A79-46D8-44B0-91F2-B2EA674AAB59}" presName="linNode" presStyleCnt="0"/>
      <dgm:spPr/>
    </dgm:pt>
    <dgm:pt modelId="{EA3368A1-5FAA-4FE3-975B-3D6F5E02F265}" type="pres">
      <dgm:prSet presAssocID="{42637A79-46D8-44B0-91F2-B2EA674AAB59}" presName="parTx" presStyleLbl="revTx" presStyleIdx="2" presStyleCnt="3">
        <dgm:presLayoutVars>
          <dgm:chMax val="1"/>
          <dgm:bulletEnabled val="1"/>
        </dgm:presLayoutVars>
      </dgm:prSet>
      <dgm:spPr/>
    </dgm:pt>
    <dgm:pt modelId="{727357C6-9EF0-436D-AAF8-B1FDE70B0D59}" type="pres">
      <dgm:prSet presAssocID="{42637A79-46D8-44B0-91F2-B2EA674AAB59}" presName="bracket" presStyleLbl="parChTrans1D1" presStyleIdx="2" presStyleCnt="3"/>
      <dgm:spPr/>
    </dgm:pt>
    <dgm:pt modelId="{29346F8E-1F36-4243-8D33-1071453EB297}" type="pres">
      <dgm:prSet presAssocID="{42637A79-46D8-44B0-91F2-B2EA674AAB59}" presName="spH" presStyleCnt="0"/>
      <dgm:spPr/>
    </dgm:pt>
    <dgm:pt modelId="{43615863-A582-4F56-B2B5-194C22CE61DD}" type="pres">
      <dgm:prSet presAssocID="{42637A79-46D8-44B0-91F2-B2EA674AAB59}" presName="desTx" presStyleLbl="node1" presStyleIdx="2" presStyleCnt="3">
        <dgm:presLayoutVars>
          <dgm:bulletEnabled val="1"/>
        </dgm:presLayoutVars>
      </dgm:prSet>
      <dgm:spPr/>
    </dgm:pt>
  </dgm:ptLst>
  <dgm:cxnLst>
    <dgm:cxn modelId="{51C5BE05-138C-497A-AB9F-37F61A423E82}" type="presOf" srcId="{A485EE19-3D95-4E68-959F-61EC86155784}" destId="{F2E04E4B-CD10-4788-BFCC-5182D66DB177}" srcOrd="0" destOrd="0" presId="urn:diagrams.loki3.com/BracketList"/>
    <dgm:cxn modelId="{638C5919-F2E6-4AF0-8185-D46F685146A0}" srcId="{4ED19DCE-F5D4-4FF5-83F5-EFA62F519325}" destId="{A485EE19-3D95-4E68-959F-61EC86155784}" srcOrd="0" destOrd="0" parTransId="{563BC627-0A45-466C-8CB0-50C4E50600D6}" sibTransId="{B23B1BD6-C212-4197-8E33-99B95D844734}"/>
    <dgm:cxn modelId="{E0F5B226-FEC9-40A7-A3BF-25774A34C655}" type="presOf" srcId="{4ED19DCE-F5D4-4FF5-83F5-EFA62F519325}" destId="{7498842D-30DE-4857-80DF-A173043E7321}" srcOrd="0" destOrd="0" presId="urn:diagrams.loki3.com/BracketList"/>
    <dgm:cxn modelId="{8A8BC627-89E2-4BD2-BC72-A9FC4C7866DE}" type="presOf" srcId="{DFE5344A-0640-444D-ABEC-9BFB011BA89B}" destId="{C4CB2459-C441-4096-BC2F-FE7DC3CCB89B}" srcOrd="0" destOrd="0" presId="urn:diagrams.loki3.com/BracketList"/>
    <dgm:cxn modelId="{A6F00645-11A4-4973-AA57-594791C9F9E4}" type="presOf" srcId="{42637A79-46D8-44B0-91F2-B2EA674AAB59}" destId="{EA3368A1-5FAA-4FE3-975B-3D6F5E02F265}" srcOrd="0" destOrd="0" presId="urn:diagrams.loki3.com/BracketList"/>
    <dgm:cxn modelId="{22DAB84D-432C-4E9B-A6A4-03AE9B459FF3}" type="presOf" srcId="{9B266094-FB53-406E-B7EE-808DAC38383B}" destId="{68155015-86BF-41DB-93B1-E8A3CE7542FD}" srcOrd="0" destOrd="0" presId="urn:diagrams.loki3.com/BracketList"/>
    <dgm:cxn modelId="{58A09A70-56CE-4807-9C17-BD3FF1C26336}" srcId="{6DD455EE-166E-428E-A18C-D36D4F75EC00}" destId="{9B266094-FB53-406E-B7EE-808DAC38383B}" srcOrd="1" destOrd="0" parTransId="{718CE9CD-9C6F-4CDE-BB90-E1970E8413D4}" sibTransId="{BC72F02F-24F1-45F2-94E5-BBE982DECFA3}"/>
    <dgm:cxn modelId="{F6238CAB-33E8-4D9C-A76E-730DB1295F22}" type="presOf" srcId="{3607903B-EA86-4B0E-AD7F-443959DB95E4}" destId="{43615863-A582-4F56-B2B5-194C22CE61DD}" srcOrd="0" destOrd="0" presId="urn:diagrams.loki3.com/BracketList"/>
    <dgm:cxn modelId="{16C234B9-44CB-4AAA-8F9A-63A8E4333502}" srcId="{9B266094-FB53-406E-B7EE-808DAC38383B}" destId="{DFE5344A-0640-444D-ABEC-9BFB011BA89B}" srcOrd="0" destOrd="0" parTransId="{AC744CE3-9CAF-4AC0-8022-725A1C6D5526}" sibTransId="{DA3B6753-3C23-4A7F-872A-8963BE8D2658}"/>
    <dgm:cxn modelId="{92B173C7-CB4E-4226-9AEB-E14B7CEFBA9B}" srcId="{42637A79-46D8-44B0-91F2-B2EA674AAB59}" destId="{3607903B-EA86-4B0E-AD7F-443959DB95E4}" srcOrd="0" destOrd="0" parTransId="{7E35AA15-12D0-4F30-9314-ACF1864B2B5E}" sibTransId="{E0B6ED90-21DF-4B75-B158-8AADD8146200}"/>
    <dgm:cxn modelId="{DEC565E2-769E-4916-BF4D-699B6290A5C2}" srcId="{6DD455EE-166E-428E-A18C-D36D4F75EC00}" destId="{4ED19DCE-F5D4-4FF5-83F5-EFA62F519325}" srcOrd="0" destOrd="0" parTransId="{45B2D914-8FE3-41F4-8A25-FF15ACF92121}" sibTransId="{ECF7461B-1FCD-47D8-BC5D-EA334970A28D}"/>
    <dgm:cxn modelId="{B46C33E9-68E6-4651-95DF-C6AB158098DB}" srcId="{6DD455EE-166E-428E-A18C-D36D4F75EC00}" destId="{42637A79-46D8-44B0-91F2-B2EA674AAB59}" srcOrd="2" destOrd="0" parTransId="{18EFFD08-B4C8-43E1-8A03-789509194944}" sibTransId="{B8AD3F00-6AB6-4965-8759-05E8C0B248F3}"/>
    <dgm:cxn modelId="{3B18BFFD-4A08-40E7-8F46-787A5D1DDAF2}" type="presOf" srcId="{6DD455EE-166E-428E-A18C-D36D4F75EC00}" destId="{353B26D4-FC0D-43D1-95D6-4E0556413C44}" srcOrd="0" destOrd="0" presId="urn:diagrams.loki3.com/BracketList"/>
    <dgm:cxn modelId="{B73C5335-7CDC-45E9-80A7-7824F99754C7}" type="presParOf" srcId="{353B26D4-FC0D-43D1-95D6-4E0556413C44}" destId="{439060B5-DFA6-44F3-8084-E994E5709068}" srcOrd="0" destOrd="0" presId="urn:diagrams.loki3.com/BracketList"/>
    <dgm:cxn modelId="{4098089E-87AD-44C2-A4DB-B72489477975}" type="presParOf" srcId="{439060B5-DFA6-44F3-8084-E994E5709068}" destId="{7498842D-30DE-4857-80DF-A173043E7321}" srcOrd="0" destOrd="0" presId="urn:diagrams.loki3.com/BracketList"/>
    <dgm:cxn modelId="{5C2B052A-F8AE-4C8D-9BCD-E14CC0A0895F}" type="presParOf" srcId="{439060B5-DFA6-44F3-8084-E994E5709068}" destId="{855F7988-F079-4478-BFFC-6379742CF78D}" srcOrd="1" destOrd="0" presId="urn:diagrams.loki3.com/BracketList"/>
    <dgm:cxn modelId="{5CF6C94B-8BD4-46A7-B344-3CD73EEC8F5D}" type="presParOf" srcId="{439060B5-DFA6-44F3-8084-E994E5709068}" destId="{9276A164-6339-4DA8-9A2D-66993C3E235E}" srcOrd="2" destOrd="0" presId="urn:diagrams.loki3.com/BracketList"/>
    <dgm:cxn modelId="{914E2F87-6268-41E8-B0DC-610B67EF155C}" type="presParOf" srcId="{439060B5-DFA6-44F3-8084-E994E5709068}" destId="{F2E04E4B-CD10-4788-BFCC-5182D66DB177}" srcOrd="3" destOrd="0" presId="urn:diagrams.loki3.com/BracketList"/>
    <dgm:cxn modelId="{014002A3-C110-4CB2-AA2A-071F67112673}" type="presParOf" srcId="{353B26D4-FC0D-43D1-95D6-4E0556413C44}" destId="{67F4201E-42AB-4A10-861B-B97D43DA2A5C}" srcOrd="1" destOrd="0" presId="urn:diagrams.loki3.com/BracketList"/>
    <dgm:cxn modelId="{7A52B69A-CD8D-4D28-B6EB-1250C872AD69}" type="presParOf" srcId="{353B26D4-FC0D-43D1-95D6-4E0556413C44}" destId="{C25927DF-E0AE-48A4-B6DC-F956562EA8C1}" srcOrd="2" destOrd="0" presId="urn:diagrams.loki3.com/BracketList"/>
    <dgm:cxn modelId="{6ACBDD02-9E05-4F58-A697-E965F7000A2A}" type="presParOf" srcId="{C25927DF-E0AE-48A4-B6DC-F956562EA8C1}" destId="{68155015-86BF-41DB-93B1-E8A3CE7542FD}" srcOrd="0" destOrd="0" presId="urn:diagrams.loki3.com/BracketList"/>
    <dgm:cxn modelId="{748853D7-F54C-468C-BCBE-CFE85C56C645}" type="presParOf" srcId="{C25927DF-E0AE-48A4-B6DC-F956562EA8C1}" destId="{8D5D1E91-7E2C-47B9-92A2-5FD286731A9B}" srcOrd="1" destOrd="0" presId="urn:diagrams.loki3.com/BracketList"/>
    <dgm:cxn modelId="{BA95CFE1-D992-4F6D-9EAA-B1E29DC3F6F2}" type="presParOf" srcId="{C25927DF-E0AE-48A4-B6DC-F956562EA8C1}" destId="{53C30FC1-D6A5-45BC-9FF3-FD22975DE998}" srcOrd="2" destOrd="0" presId="urn:diagrams.loki3.com/BracketList"/>
    <dgm:cxn modelId="{27ECE884-0D73-4935-AD3C-99028A6F8C1F}" type="presParOf" srcId="{C25927DF-E0AE-48A4-B6DC-F956562EA8C1}" destId="{C4CB2459-C441-4096-BC2F-FE7DC3CCB89B}" srcOrd="3" destOrd="0" presId="urn:diagrams.loki3.com/BracketList"/>
    <dgm:cxn modelId="{66318823-34A4-4004-9FDC-3A96E107095F}" type="presParOf" srcId="{353B26D4-FC0D-43D1-95D6-4E0556413C44}" destId="{359A276F-3756-4ED2-A94B-4D54361C6A05}" srcOrd="3" destOrd="0" presId="urn:diagrams.loki3.com/BracketList"/>
    <dgm:cxn modelId="{07442233-6983-41E2-89C1-48117CC600AA}" type="presParOf" srcId="{353B26D4-FC0D-43D1-95D6-4E0556413C44}" destId="{08D63A44-4C31-4D26-8EDC-B51E11B6DC28}" srcOrd="4" destOrd="0" presId="urn:diagrams.loki3.com/BracketList"/>
    <dgm:cxn modelId="{05A8513F-2DAF-4FF3-8112-CDCE2A7BA7C5}" type="presParOf" srcId="{08D63A44-4C31-4D26-8EDC-B51E11B6DC28}" destId="{EA3368A1-5FAA-4FE3-975B-3D6F5E02F265}" srcOrd="0" destOrd="0" presId="urn:diagrams.loki3.com/BracketList"/>
    <dgm:cxn modelId="{F0BF1037-7D96-4402-9A6D-D98CD7D90741}" type="presParOf" srcId="{08D63A44-4C31-4D26-8EDC-B51E11B6DC28}" destId="{727357C6-9EF0-436D-AAF8-B1FDE70B0D59}" srcOrd="1" destOrd="0" presId="urn:diagrams.loki3.com/BracketList"/>
    <dgm:cxn modelId="{8C5EE906-ECE4-431C-B8BC-946740240EA6}" type="presParOf" srcId="{08D63A44-4C31-4D26-8EDC-B51E11B6DC28}" destId="{29346F8E-1F36-4243-8D33-1071453EB297}" srcOrd="2" destOrd="0" presId="urn:diagrams.loki3.com/BracketList"/>
    <dgm:cxn modelId="{211481E4-DA14-4C3D-8CD2-AACA8245EDB7}" type="presParOf" srcId="{08D63A44-4C31-4D26-8EDC-B51E11B6DC28}" destId="{43615863-A582-4F56-B2B5-194C22CE61DD}"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8CF1F-79BA-4169-A908-564B9B814B27}">
      <dsp:nvSpPr>
        <dsp:cNvPr id="0" name=""/>
        <dsp:cNvSpPr/>
      </dsp:nvSpPr>
      <dsp:spPr>
        <a:xfrm>
          <a:off x="262137" y="780918"/>
          <a:ext cx="1036693" cy="906200"/>
        </a:xfrm>
        <a:prstGeom prst="rightArrow">
          <a:avLst>
            <a:gd name="adj1" fmla="val 70000"/>
            <a:gd name="adj2" fmla="val 50000"/>
          </a:avLst>
        </a:prstGeom>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prstClr val="black">
                  <a:hueOff val="0"/>
                  <a:satOff val="0"/>
                  <a:lumOff val="0"/>
                  <a:alphaOff val="0"/>
                </a:prstClr>
              </a:solidFill>
              <a:latin typeface="Rockwell"/>
              <a:ea typeface="+mn-ea"/>
              <a:cs typeface="+mn-cs"/>
            </a:rPr>
            <a:t>15d.</a:t>
          </a:r>
        </a:p>
      </dsp:txBody>
      <dsp:txXfrm>
        <a:off x="521310" y="916848"/>
        <a:ext cx="505388" cy="634340"/>
      </dsp:txXfrm>
    </dsp:sp>
    <dsp:sp modelId="{F4D24E5E-DB13-41F0-A562-8655A504F5A4}">
      <dsp:nvSpPr>
        <dsp:cNvPr id="0" name=""/>
        <dsp:cNvSpPr/>
      </dsp:nvSpPr>
      <dsp:spPr>
        <a:xfrm>
          <a:off x="2963" y="974845"/>
          <a:ext cx="518346" cy="518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Day </a:t>
          </a:r>
          <a:r>
            <a:rPr lang="bg-BG" sz="1200" kern="1200"/>
            <a:t>1</a:t>
          </a:r>
          <a:endParaRPr lang="en-US" sz="1200" kern="1200"/>
        </a:p>
      </dsp:txBody>
      <dsp:txXfrm>
        <a:off x="78873" y="1050755"/>
        <a:ext cx="366526" cy="366526"/>
      </dsp:txXfrm>
    </dsp:sp>
    <dsp:sp modelId="{7B47D539-3CE1-4ACD-AF4E-413B89CDC686}">
      <dsp:nvSpPr>
        <dsp:cNvPr id="0" name=""/>
        <dsp:cNvSpPr/>
      </dsp:nvSpPr>
      <dsp:spPr>
        <a:xfrm>
          <a:off x="1622797" y="780918"/>
          <a:ext cx="1036693" cy="906200"/>
        </a:xfrm>
        <a:prstGeom prst="rightArrow">
          <a:avLst>
            <a:gd name="adj1" fmla="val 70000"/>
            <a:gd name="adj2" fmla="val 50000"/>
          </a:avLst>
        </a:prstGeom>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prstClr val="black">
                  <a:hueOff val="0"/>
                  <a:satOff val="0"/>
                  <a:lumOff val="0"/>
                  <a:alphaOff val="0"/>
                </a:prstClr>
              </a:solidFill>
              <a:latin typeface="Rockwell"/>
              <a:ea typeface="+mn-ea"/>
              <a:cs typeface="+mn-cs"/>
            </a:rPr>
            <a:t>25d.</a:t>
          </a:r>
        </a:p>
      </dsp:txBody>
      <dsp:txXfrm>
        <a:off x="1881970" y="916848"/>
        <a:ext cx="505388" cy="634340"/>
      </dsp:txXfrm>
    </dsp:sp>
    <dsp:sp modelId="{DAD1A5E5-08DB-40BD-AFB9-4F67410F52BE}">
      <dsp:nvSpPr>
        <dsp:cNvPr id="0" name=""/>
        <dsp:cNvSpPr/>
      </dsp:nvSpPr>
      <dsp:spPr>
        <a:xfrm>
          <a:off x="1363624" y="974845"/>
          <a:ext cx="518346" cy="518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Day 15</a:t>
          </a:r>
        </a:p>
      </dsp:txBody>
      <dsp:txXfrm>
        <a:off x="1439534" y="1050755"/>
        <a:ext cx="366526" cy="366526"/>
      </dsp:txXfrm>
    </dsp:sp>
    <dsp:sp modelId="{81FE8570-2630-456B-B534-671D8F434CEF}">
      <dsp:nvSpPr>
        <dsp:cNvPr id="0" name=""/>
        <dsp:cNvSpPr/>
      </dsp:nvSpPr>
      <dsp:spPr>
        <a:xfrm>
          <a:off x="2983457" y="780918"/>
          <a:ext cx="1036693" cy="906200"/>
        </a:xfrm>
        <a:prstGeom prst="rightArrow">
          <a:avLst>
            <a:gd name="adj1" fmla="val 70000"/>
            <a:gd name="adj2" fmla="val 50000"/>
          </a:avLst>
        </a:prstGeom>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mj-lt"/>
            </a:rPr>
            <a:t>40d.</a:t>
          </a:r>
        </a:p>
      </dsp:txBody>
      <dsp:txXfrm>
        <a:off x="3242631" y="916848"/>
        <a:ext cx="505388" cy="634340"/>
      </dsp:txXfrm>
    </dsp:sp>
    <dsp:sp modelId="{2CB19464-4677-49EA-A4D8-F4B5E03E921A}">
      <dsp:nvSpPr>
        <dsp:cNvPr id="0" name=""/>
        <dsp:cNvSpPr/>
      </dsp:nvSpPr>
      <dsp:spPr>
        <a:xfrm>
          <a:off x="2724284" y="974845"/>
          <a:ext cx="518346" cy="518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Day 40</a:t>
          </a:r>
        </a:p>
      </dsp:txBody>
      <dsp:txXfrm>
        <a:off x="2800194" y="1050755"/>
        <a:ext cx="366526" cy="366526"/>
      </dsp:txXfrm>
    </dsp:sp>
    <dsp:sp modelId="{0BC6007E-0AA4-422D-BF7B-36F9DBC75D80}">
      <dsp:nvSpPr>
        <dsp:cNvPr id="0" name=""/>
        <dsp:cNvSpPr/>
      </dsp:nvSpPr>
      <dsp:spPr>
        <a:xfrm>
          <a:off x="4344118" y="780918"/>
          <a:ext cx="1036693" cy="906200"/>
        </a:xfrm>
        <a:prstGeom prst="rightArrow">
          <a:avLst>
            <a:gd name="adj1" fmla="val 70000"/>
            <a:gd name="adj2" fmla="val 50000"/>
          </a:avLst>
        </a:prstGeom>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mj-lt"/>
            </a:rPr>
            <a:t>10d.</a:t>
          </a:r>
        </a:p>
      </dsp:txBody>
      <dsp:txXfrm>
        <a:off x="4603291" y="916848"/>
        <a:ext cx="505388" cy="634340"/>
      </dsp:txXfrm>
    </dsp:sp>
    <dsp:sp modelId="{4E66688E-65C7-40E8-801F-F8518EEB9F2E}">
      <dsp:nvSpPr>
        <dsp:cNvPr id="0" name=""/>
        <dsp:cNvSpPr/>
      </dsp:nvSpPr>
      <dsp:spPr>
        <a:xfrm>
          <a:off x="4084944" y="974845"/>
          <a:ext cx="518346" cy="518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Day 80</a:t>
          </a:r>
        </a:p>
      </dsp:txBody>
      <dsp:txXfrm>
        <a:off x="4160854" y="1050755"/>
        <a:ext cx="366526" cy="366526"/>
      </dsp:txXfrm>
    </dsp:sp>
    <dsp:sp modelId="{208A6BC9-4EA2-49F8-8C49-E76F5826D219}">
      <dsp:nvSpPr>
        <dsp:cNvPr id="0" name=""/>
        <dsp:cNvSpPr/>
      </dsp:nvSpPr>
      <dsp:spPr>
        <a:xfrm>
          <a:off x="5704778" y="780918"/>
          <a:ext cx="1036693" cy="906200"/>
        </a:xfrm>
        <a:prstGeom prst="rightArrow">
          <a:avLst>
            <a:gd name="adj1" fmla="val 70000"/>
            <a:gd name="adj2" fmla="val 50000"/>
          </a:avLst>
        </a:prstGeom>
        <a:solidFill>
          <a:srgbClr val="9ACB39">
            <a:alpha val="90000"/>
            <a:tint val="40000"/>
            <a:hueOff val="0"/>
            <a:satOff val="0"/>
            <a:lumOff val="0"/>
            <a:alphaOff val="0"/>
          </a:srgbClr>
        </a:solidFill>
        <a:ln w="12700" cap="flat" cmpd="sng" algn="ctr">
          <a:solidFill>
            <a:srgbClr val="9ACB39">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719F2BEE-FD0F-4700-B5CD-B688CAD62F36}">
      <dsp:nvSpPr>
        <dsp:cNvPr id="0" name=""/>
        <dsp:cNvSpPr/>
      </dsp:nvSpPr>
      <dsp:spPr>
        <a:xfrm>
          <a:off x="5445605" y="974845"/>
          <a:ext cx="518346" cy="5183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Day 90</a:t>
          </a:r>
        </a:p>
      </dsp:txBody>
      <dsp:txXfrm>
        <a:off x="5521515" y="1050755"/>
        <a:ext cx="366526" cy="366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8842D-30DE-4857-80DF-A173043E7321}">
      <dsp:nvSpPr>
        <dsp:cNvPr id="0" name=""/>
        <dsp:cNvSpPr/>
      </dsp:nvSpPr>
      <dsp:spPr>
        <a:xfrm>
          <a:off x="2029" y="119183"/>
          <a:ext cx="1037842"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Mean</a:t>
          </a:r>
        </a:p>
      </dsp:txBody>
      <dsp:txXfrm>
        <a:off x="2029" y="119183"/>
        <a:ext cx="1037842" cy="376200"/>
      </dsp:txXfrm>
    </dsp:sp>
    <dsp:sp modelId="{855F7988-F079-4478-BFFC-6379742CF78D}">
      <dsp:nvSpPr>
        <dsp:cNvPr id="0" name=""/>
        <dsp:cNvSpPr/>
      </dsp:nvSpPr>
      <dsp:spPr>
        <a:xfrm>
          <a:off x="1039871" y="101549"/>
          <a:ext cx="207568" cy="411468"/>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E04E4B-CD10-4788-BFCC-5182D66DB177}">
      <dsp:nvSpPr>
        <dsp:cNvPr id="0" name=""/>
        <dsp:cNvSpPr/>
      </dsp:nvSpPr>
      <dsp:spPr>
        <a:xfrm>
          <a:off x="1330467" y="101549"/>
          <a:ext cx="2822931" cy="411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b="0" i="0" kern="1200"/>
            <a:t>mean(15,25,40,10) = 22</a:t>
          </a:r>
          <a:endParaRPr lang="en-US" sz="1900" kern="1200"/>
        </a:p>
      </dsp:txBody>
      <dsp:txXfrm>
        <a:off x="1330467" y="101549"/>
        <a:ext cx="2822931" cy="411468"/>
      </dsp:txXfrm>
    </dsp:sp>
    <dsp:sp modelId="{68155015-86BF-41DB-93B1-E8A3CE7542FD}">
      <dsp:nvSpPr>
        <dsp:cNvPr id="0" name=""/>
        <dsp:cNvSpPr/>
      </dsp:nvSpPr>
      <dsp:spPr>
        <a:xfrm>
          <a:off x="2029" y="599052"/>
          <a:ext cx="1037842"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STD</a:t>
          </a:r>
        </a:p>
      </dsp:txBody>
      <dsp:txXfrm>
        <a:off x="2029" y="599052"/>
        <a:ext cx="1037842" cy="376200"/>
      </dsp:txXfrm>
    </dsp:sp>
    <dsp:sp modelId="{8D5D1E91-7E2C-47B9-92A2-5FD286731A9B}">
      <dsp:nvSpPr>
        <dsp:cNvPr id="0" name=""/>
        <dsp:cNvSpPr/>
      </dsp:nvSpPr>
      <dsp:spPr>
        <a:xfrm>
          <a:off x="1039871" y="581418"/>
          <a:ext cx="207568" cy="411468"/>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CB2459-C441-4096-BC2F-FE7DC3CCB89B}">
      <dsp:nvSpPr>
        <dsp:cNvPr id="0" name=""/>
        <dsp:cNvSpPr/>
      </dsp:nvSpPr>
      <dsp:spPr>
        <a:xfrm>
          <a:off x="1330467" y="581418"/>
          <a:ext cx="2822931" cy="411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b="0" i="0" kern="1200"/>
            <a:t>std(15,25,40,10) = 13</a:t>
          </a:r>
          <a:endParaRPr lang="en-US" sz="1900" kern="1200"/>
        </a:p>
      </dsp:txBody>
      <dsp:txXfrm>
        <a:off x="1330467" y="581418"/>
        <a:ext cx="2822931" cy="411468"/>
      </dsp:txXfrm>
    </dsp:sp>
    <dsp:sp modelId="{EA3368A1-5FAA-4FE3-975B-3D6F5E02F265}">
      <dsp:nvSpPr>
        <dsp:cNvPr id="0" name=""/>
        <dsp:cNvSpPr/>
      </dsp:nvSpPr>
      <dsp:spPr>
        <a:xfrm>
          <a:off x="2029" y="1061287"/>
          <a:ext cx="1037842" cy="1105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Mean</a:t>
          </a:r>
        </a:p>
        <a:p>
          <a:pPr marL="0" lvl="0" indent="0" algn="r" defTabSz="844550">
            <a:lnSpc>
              <a:spcPct val="90000"/>
            </a:lnSpc>
            <a:spcBef>
              <a:spcPct val="0"/>
            </a:spcBef>
            <a:spcAft>
              <a:spcPct val="35000"/>
            </a:spcAft>
            <a:buNone/>
          </a:pPr>
          <a:r>
            <a:rPr lang="en-US" sz="1900" kern="1200"/>
            <a:t>+</a:t>
          </a:r>
        </a:p>
        <a:p>
          <a:pPr marL="0" lvl="0" indent="0" algn="r" defTabSz="844550">
            <a:lnSpc>
              <a:spcPct val="90000"/>
            </a:lnSpc>
            <a:spcBef>
              <a:spcPct val="0"/>
            </a:spcBef>
            <a:spcAft>
              <a:spcPct val="35000"/>
            </a:spcAft>
            <a:buNone/>
          </a:pPr>
          <a:r>
            <a:rPr lang="en-US" sz="1900" kern="1200"/>
            <a:t>STD</a:t>
          </a:r>
        </a:p>
      </dsp:txBody>
      <dsp:txXfrm>
        <a:off x="2029" y="1061287"/>
        <a:ext cx="1037842" cy="1105087"/>
      </dsp:txXfrm>
    </dsp:sp>
    <dsp:sp modelId="{727357C6-9EF0-436D-AAF8-B1FDE70B0D59}">
      <dsp:nvSpPr>
        <dsp:cNvPr id="0" name=""/>
        <dsp:cNvSpPr/>
      </dsp:nvSpPr>
      <dsp:spPr>
        <a:xfrm>
          <a:off x="1039871" y="1061287"/>
          <a:ext cx="207568" cy="110508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15863-A582-4F56-B2B5-194C22CE61DD}">
      <dsp:nvSpPr>
        <dsp:cNvPr id="0" name=""/>
        <dsp:cNvSpPr/>
      </dsp:nvSpPr>
      <dsp:spPr>
        <a:xfrm>
          <a:off x="1330467" y="1061287"/>
          <a:ext cx="2822931" cy="1105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22 + 13 = 35</a:t>
          </a:r>
        </a:p>
      </dsp:txBody>
      <dsp:txXfrm>
        <a:off x="1330467" y="1061287"/>
        <a:ext cx="2822931" cy="110508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2019/01/21</a:t>
            </a:fld>
            <a:endParaRPr lang="en-ZA"/>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ZA" smtClean="0"/>
              <a:t>2019/01/21</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ZA" smtClean="0"/>
              <a:t>‹#›</a:t>
            </a:fld>
            <a:endParaRPr lang="en-ZA"/>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1</a:t>
            </a:fld>
            <a:endParaRPr lang="en-ZA"/>
          </a:p>
        </p:txBody>
      </p:sp>
    </p:spTree>
    <p:extLst>
      <p:ext uri="{BB962C8B-B14F-4D97-AF65-F5344CB8AC3E}">
        <p14:creationId xmlns:p14="http://schemas.microsoft.com/office/powerpoint/2010/main" val="1579772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12</a:t>
            </a:fld>
            <a:endParaRPr lang="en-ZA"/>
          </a:p>
        </p:txBody>
      </p:sp>
    </p:spTree>
    <p:extLst>
      <p:ext uri="{BB962C8B-B14F-4D97-AF65-F5344CB8AC3E}">
        <p14:creationId xmlns:p14="http://schemas.microsoft.com/office/powerpoint/2010/main" val="2005575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 churn is going to be defined based on the number of days that a person has gone without making an order from us.</a:t>
            </a:r>
          </a:p>
        </p:txBody>
      </p:sp>
      <p:sp>
        <p:nvSpPr>
          <p:cNvPr id="4" name="Slide Number Placeholder 3"/>
          <p:cNvSpPr>
            <a:spLocks noGrp="1"/>
          </p:cNvSpPr>
          <p:nvPr>
            <p:ph type="sldNum" sz="quarter" idx="5"/>
          </p:nvPr>
        </p:nvSpPr>
        <p:spPr/>
        <p:txBody>
          <a:bodyPr/>
          <a:lstStyle/>
          <a:p>
            <a:fld id="{B8649DAF-093F-4482-AA38-346E9A2DEE94}" type="slidenum">
              <a:rPr lang="en-ZA" smtClean="0"/>
              <a:t>13</a:t>
            </a:fld>
            <a:endParaRPr lang="en-ZA"/>
          </a:p>
        </p:txBody>
      </p:sp>
    </p:spTree>
    <p:extLst>
      <p:ext uri="{BB962C8B-B14F-4D97-AF65-F5344CB8AC3E}">
        <p14:creationId xmlns:p14="http://schemas.microsoft.com/office/powerpoint/2010/main" val="763335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8649DAF-093F-4482-AA38-346E9A2DEE94}" type="slidenum">
              <a:rPr lang="en-ZA" smtClean="0"/>
              <a:t>20</a:t>
            </a:fld>
            <a:endParaRPr lang="en-ZA"/>
          </a:p>
        </p:txBody>
      </p:sp>
    </p:spTree>
    <p:extLst>
      <p:ext uri="{BB962C8B-B14F-4D97-AF65-F5344CB8AC3E}">
        <p14:creationId xmlns:p14="http://schemas.microsoft.com/office/powerpoint/2010/main" val="2419151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8649DAF-093F-4482-AA38-346E9A2DEE94}" type="slidenum">
              <a:rPr lang="en-ZA" smtClean="0"/>
              <a:t>21</a:t>
            </a:fld>
            <a:endParaRPr lang="en-ZA"/>
          </a:p>
        </p:txBody>
      </p:sp>
    </p:spTree>
    <p:extLst>
      <p:ext uri="{BB962C8B-B14F-4D97-AF65-F5344CB8AC3E}">
        <p14:creationId xmlns:p14="http://schemas.microsoft.com/office/powerpoint/2010/main" val="2146578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a:solidFill>
                  <a:schemeClr val="tx1"/>
                </a:solidFill>
                <a:effectLst/>
                <a:latin typeface="+mn-lt"/>
                <a:ea typeface="+mn-ea"/>
                <a:cs typeface="+mn-cs"/>
              </a:rPr>
              <a:t>implementation of gradient boosted decision trees designed for speed and performance that is dominative competitive machine learning</a:t>
            </a:r>
            <a:endParaRPr lang="nl-NL"/>
          </a:p>
        </p:txBody>
      </p:sp>
      <p:sp>
        <p:nvSpPr>
          <p:cNvPr id="4" name="Tijdelijke aanduiding voor dianummer 3"/>
          <p:cNvSpPr>
            <a:spLocks noGrp="1"/>
          </p:cNvSpPr>
          <p:nvPr>
            <p:ph type="sldNum" sz="quarter" idx="5"/>
          </p:nvPr>
        </p:nvSpPr>
        <p:spPr/>
        <p:txBody>
          <a:bodyPr/>
          <a:lstStyle/>
          <a:p>
            <a:fld id="{B8649DAF-093F-4482-AA38-346E9A2DEE94}" type="slidenum">
              <a:rPr lang="en-ZA" smtClean="0"/>
              <a:t>22</a:t>
            </a:fld>
            <a:endParaRPr lang="en-ZA"/>
          </a:p>
        </p:txBody>
      </p:sp>
    </p:spTree>
    <p:extLst>
      <p:ext uri="{BB962C8B-B14F-4D97-AF65-F5344CB8AC3E}">
        <p14:creationId xmlns:p14="http://schemas.microsoft.com/office/powerpoint/2010/main" val="1673399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b="1"/>
              <a:t>Why is forecasting demand useful?</a:t>
            </a:r>
            <a:endParaRPr lang="en-US"/>
          </a:p>
          <a:p>
            <a:pPr>
              <a:lnSpc>
                <a:spcPct val="90000"/>
              </a:lnSpc>
              <a:spcBef>
                <a:spcPts val="1000"/>
              </a:spcBef>
            </a:pPr>
            <a:r>
              <a:rPr lang="en-US"/>
              <a:t>Forecasting can be useful for insight in what people will mostly be ordering in the future.</a:t>
            </a:r>
            <a:endParaRPr lang="en-US" b="1"/>
          </a:p>
          <a:p>
            <a:pPr>
              <a:lnSpc>
                <a:spcPct val="90000"/>
              </a:lnSpc>
              <a:spcBef>
                <a:spcPts val="1000"/>
              </a:spcBef>
            </a:pPr>
            <a:endParaRPr lang="en-US" b="1"/>
          </a:p>
          <a:p>
            <a:pPr>
              <a:lnSpc>
                <a:spcPct val="90000"/>
              </a:lnSpc>
              <a:spcBef>
                <a:spcPts val="1000"/>
              </a:spcBef>
            </a:pPr>
            <a:r>
              <a:rPr lang="en-US" b="1"/>
              <a:t>Why did we pick this model?</a:t>
            </a:r>
            <a:endParaRPr lang="en-US" b="1">
              <a:cs typeface="Calibri"/>
            </a:endParaRPr>
          </a:p>
          <a:p>
            <a:pPr>
              <a:lnSpc>
                <a:spcPct val="90000"/>
              </a:lnSpc>
              <a:spcBef>
                <a:spcPts val="1000"/>
              </a:spcBef>
            </a:pPr>
            <a:r>
              <a:rPr lang="en-US"/>
              <a:t>We used the ARIMA algorithm because according to our consultant this was the most fitted model/algorithm.</a:t>
            </a:r>
            <a:endParaRPr lang="en-US">
              <a:cs typeface="Calibri"/>
            </a:endParaRPr>
          </a:p>
          <a:p>
            <a:pPr>
              <a:lnSpc>
                <a:spcPct val="90000"/>
              </a:lnSpc>
              <a:spcBef>
                <a:spcPts val="1000"/>
              </a:spcBef>
            </a:pPr>
            <a:r>
              <a:rPr lang="en-US">
                <a:cs typeface="Calibri"/>
              </a:rPr>
              <a:t>And after that we started researching and playing with it.</a:t>
            </a:r>
          </a:p>
          <a:p>
            <a:pPr>
              <a:lnSpc>
                <a:spcPct val="90000"/>
              </a:lnSpc>
              <a:spcBef>
                <a:spcPts val="1000"/>
              </a:spcBef>
            </a:pPr>
            <a:endParaRPr lang="en-US" b="1"/>
          </a:p>
          <a:p>
            <a:pPr>
              <a:lnSpc>
                <a:spcPct val="90000"/>
              </a:lnSpc>
              <a:spcBef>
                <a:spcPts val="1000"/>
              </a:spcBef>
            </a:pPr>
            <a:r>
              <a:rPr lang="en-US" b="1"/>
              <a:t>Within what scope did we forecast?</a:t>
            </a:r>
            <a:endParaRPr lang="en-US" b="1">
              <a:cs typeface="Calibri"/>
            </a:endParaRPr>
          </a:p>
          <a:p>
            <a:pPr>
              <a:lnSpc>
                <a:spcPct val="90000"/>
              </a:lnSpc>
              <a:spcBef>
                <a:spcPts val="1000"/>
              </a:spcBef>
            </a:pPr>
            <a:r>
              <a:rPr lang="en-US">
                <a:cs typeface="Calibri"/>
              </a:rPr>
              <a:t>Our model forecasts by day.</a:t>
            </a:r>
            <a:endParaRPr lang="en-US" b="1">
              <a:cs typeface="Calibri"/>
            </a:endParaRPr>
          </a:p>
          <a:p>
            <a:pPr>
              <a:lnSpc>
                <a:spcPct val="90000"/>
              </a:lnSpc>
              <a:spcBef>
                <a:spcPts val="1000"/>
              </a:spcBef>
            </a:pPr>
            <a:r>
              <a:rPr lang="en-US"/>
              <a:t>At first when we started forecasting we tried forecasting the sales in general, so not a specific category.</a:t>
            </a:r>
            <a:endParaRPr lang="en-US">
              <a:cs typeface="Calibri"/>
            </a:endParaRPr>
          </a:p>
          <a:p>
            <a:pPr>
              <a:lnSpc>
                <a:spcPct val="90000"/>
              </a:lnSpc>
              <a:spcBef>
                <a:spcPts val="1000"/>
              </a:spcBef>
            </a:pPr>
            <a:r>
              <a:rPr lang="en-US"/>
              <a:t>Later we started forecasting just one category at a time but the results graph looked really </a:t>
            </a:r>
            <a:r>
              <a:rPr lang="en-US" err="1"/>
              <a:t>similair</a:t>
            </a:r>
            <a:r>
              <a:rPr lang="en-US"/>
              <a:t>.</a:t>
            </a:r>
            <a:endParaRPr lang="en-US">
              <a:cs typeface="Calibri"/>
            </a:endParaRPr>
          </a:p>
          <a:p>
            <a:pPr>
              <a:lnSpc>
                <a:spcPct val="90000"/>
              </a:lnSpc>
              <a:spcBef>
                <a:spcPts val="1000"/>
              </a:spcBef>
            </a:pPr>
            <a:r>
              <a:rPr lang="en-US"/>
              <a:t>We think that the reason for this is because all the sales are evenly spread over the different categories.</a:t>
            </a:r>
            <a:endParaRPr lang="en-US">
              <a:cs typeface="Calibri"/>
            </a:endParaRPr>
          </a:p>
          <a:p>
            <a:pPr>
              <a:lnSpc>
                <a:spcPct val="90000"/>
              </a:lnSpc>
              <a:spcBef>
                <a:spcPts val="1000"/>
              </a:spcBef>
            </a:pPr>
            <a:r>
              <a:rPr lang="en-US"/>
              <a:t>So we tried the model on all the categories combined and also on a few specific categories.</a:t>
            </a:r>
            <a:endParaRPr lang="en-US">
              <a:cs typeface="Calibri"/>
            </a:endParaRPr>
          </a:p>
          <a:p>
            <a:pPr>
              <a:lnSpc>
                <a:spcPct val="90000"/>
              </a:lnSpc>
              <a:spcBef>
                <a:spcPts val="1000"/>
              </a:spcBef>
            </a:pPr>
            <a:endParaRPr lang="en-US">
              <a:cs typeface="Calibri"/>
            </a:endParaRPr>
          </a:p>
          <a:p>
            <a:pPr>
              <a:lnSpc>
                <a:spcPct val="90000"/>
              </a:lnSpc>
              <a:spcBef>
                <a:spcPts val="1000"/>
              </a:spcBef>
            </a:pPr>
            <a:r>
              <a:rPr lang="en-US">
                <a:cs typeface="Calibri"/>
              </a:rPr>
              <a:t>This model  can now be used for any category to see how it would do during any season or month.</a:t>
            </a:r>
          </a:p>
        </p:txBody>
      </p:sp>
      <p:sp>
        <p:nvSpPr>
          <p:cNvPr id="4" name="Slide Number Placeholder 3"/>
          <p:cNvSpPr>
            <a:spLocks noGrp="1"/>
          </p:cNvSpPr>
          <p:nvPr>
            <p:ph type="sldNum" sz="quarter" idx="10"/>
          </p:nvPr>
        </p:nvSpPr>
        <p:spPr/>
        <p:txBody>
          <a:bodyPr/>
          <a:lstStyle/>
          <a:p>
            <a:fld id="{B8649DAF-093F-4482-AA38-346E9A2DEE94}" type="slidenum">
              <a:rPr lang="en-ZA" smtClean="0"/>
              <a:t>23</a:t>
            </a:fld>
            <a:endParaRPr lang="en-ZA"/>
          </a:p>
        </p:txBody>
      </p:sp>
    </p:spTree>
    <p:extLst>
      <p:ext uri="{BB962C8B-B14F-4D97-AF65-F5344CB8AC3E}">
        <p14:creationId xmlns:p14="http://schemas.microsoft.com/office/powerpoint/2010/main" val="534406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graph is showing the sales made in the garden furniture category.</a:t>
            </a:r>
          </a:p>
          <a:p>
            <a:r>
              <a:rPr lang="en-US">
                <a:cs typeface="Calibri"/>
              </a:rPr>
              <a:t>The blue line represents the actual sales based on our data.</a:t>
            </a:r>
          </a:p>
          <a:p>
            <a:r>
              <a:rPr lang="en-US">
                <a:cs typeface="Calibri"/>
              </a:rPr>
              <a:t>The orange line represents the predictions from our ARIMA model.</a:t>
            </a:r>
          </a:p>
          <a:p>
            <a:r>
              <a:rPr lang="en-US">
                <a:cs typeface="Calibri"/>
              </a:rPr>
              <a:t>We combined the datasets into one sales dataset. We took all sales in the garden furniture category and then we created a new dataset with sales per day.</a:t>
            </a:r>
          </a:p>
          <a:p>
            <a:r>
              <a:rPr lang="en-US">
                <a:cs typeface="Calibri"/>
              </a:rPr>
              <a:t>This is the dataset we used to train our ARIMA model.</a:t>
            </a:r>
          </a:p>
          <a:p>
            <a:r>
              <a:rPr lang="en-US">
                <a:cs typeface="Calibri"/>
              </a:rPr>
              <a:t>We added all sales together for each month to create this graph. We did the same for the predicted sales and added the results to the graph.</a:t>
            </a:r>
          </a:p>
          <a:p>
            <a:r>
              <a:rPr lang="en-US">
                <a:cs typeface="Calibri"/>
              </a:rPr>
              <a:t>As you can see the ARIMA model came up with a pattern based on the actual sales in the past.</a:t>
            </a:r>
          </a:p>
          <a:p>
            <a:r>
              <a:rPr lang="en-US">
                <a:cs typeface="Calibri"/>
              </a:rPr>
              <a:t>The </a:t>
            </a:r>
            <a:r>
              <a:rPr lang="en-US"/>
              <a:t>troughs in our predicted pattern are close to troughs in the actual sales data.</a:t>
            </a:r>
            <a:endParaRPr lang="en-US">
              <a:cs typeface="Calibri"/>
            </a:endParaRPr>
          </a:p>
          <a:p>
            <a:r>
              <a:rPr lang="en-US">
                <a:cs typeface="Calibri"/>
              </a:rPr>
              <a:t>Unfortunately the rest of our predicted pattern seems quite random. We think that the problem is that the actual sales data has no clear patterns in it for our model to train on.</a:t>
            </a:r>
          </a:p>
        </p:txBody>
      </p:sp>
      <p:sp>
        <p:nvSpPr>
          <p:cNvPr id="4" name="Slide Number Placeholder 3"/>
          <p:cNvSpPr>
            <a:spLocks noGrp="1"/>
          </p:cNvSpPr>
          <p:nvPr>
            <p:ph type="sldNum" sz="quarter" idx="5"/>
          </p:nvPr>
        </p:nvSpPr>
        <p:spPr/>
        <p:txBody>
          <a:bodyPr/>
          <a:lstStyle/>
          <a:p>
            <a:fld id="{B8649DAF-093F-4482-AA38-346E9A2DEE94}" type="slidenum">
              <a:rPr lang="en-ZA" smtClean="0"/>
              <a:t>24</a:t>
            </a:fld>
            <a:endParaRPr lang="en-ZA"/>
          </a:p>
        </p:txBody>
      </p:sp>
    </p:spTree>
    <p:extLst>
      <p:ext uri="{BB962C8B-B14F-4D97-AF65-F5344CB8AC3E}">
        <p14:creationId xmlns:p14="http://schemas.microsoft.com/office/powerpoint/2010/main" val="246293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ZA" smtClean="0"/>
              <a:t>25</a:t>
            </a:fld>
            <a:endParaRPr lang="en-ZA"/>
          </a:p>
        </p:txBody>
      </p:sp>
    </p:spTree>
    <p:extLst>
      <p:ext uri="{BB962C8B-B14F-4D97-AF65-F5344CB8AC3E}">
        <p14:creationId xmlns:p14="http://schemas.microsoft.com/office/powerpoint/2010/main" val="181411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Ownership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Individuals own their data</a:t>
            </a:r>
            <a:r>
              <a:rPr lang="bg-BG"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Personal data</a:t>
            </a:r>
            <a:r>
              <a:rPr lang="bg-BG" sz="1200" kern="1200">
                <a:solidFill>
                  <a:schemeClr val="tx1"/>
                </a:solidFill>
                <a:effectLst/>
                <a:latin typeface="+mn-lt"/>
                <a:ea typeface="+mn-ea"/>
                <a:cs typeface="+mn-cs"/>
              </a:rPr>
              <a:t> refers to data sets describing a person ranging from physical attributes to their preferences and behaviour. </a:t>
            </a:r>
            <a:r>
              <a:rPr lang="en-US" sz="1200" kern="1200">
                <a:solidFill>
                  <a:schemeClr val="tx1"/>
                </a:solidFill>
                <a:effectLst/>
                <a:latin typeface="+mn-lt"/>
                <a:ea typeface="+mn-ea"/>
                <a:cs typeface="+mn-cs"/>
              </a:rPr>
              <a:t>In this project, personal </a:t>
            </a:r>
            <a:r>
              <a:rPr lang="bg-BG" sz="1200" kern="1200">
                <a:solidFill>
                  <a:schemeClr val="tx1"/>
                </a:solidFill>
                <a:effectLst/>
                <a:latin typeface="+mn-lt"/>
                <a:ea typeface="+mn-ea"/>
                <a:cs typeface="+mn-cs"/>
              </a:rPr>
              <a:t>data</a:t>
            </a:r>
            <a:r>
              <a:rPr lang="en-US" sz="1200" kern="1200">
                <a:solidFill>
                  <a:schemeClr val="tx1"/>
                </a:solidFill>
                <a:effectLst/>
                <a:latin typeface="+mn-lt"/>
                <a:ea typeface="+mn-ea"/>
                <a:cs typeface="+mn-cs"/>
              </a:rPr>
              <a:t> taken into consideration</a:t>
            </a:r>
            <a:r>
              <a:rPr lang="bg-BG" sz="1200" kern="1200">
                <a:solidFill>
                  <a:schemeClr val="tx1"/>
                </a:solidFill>
                <a:effectLst/>
                <a:latin typeface="+mn-lt"/>
                <a:ea typeface="+mn-ea"/>
                <a:cs typeface="+mn-cs"/>
              </a:rPr>
              <a:t> include</a:t>
            </a:r>
            <a:r>
              <a:rPr lang="en-US" sz="1200" kern="1200">
                <a:solidFill>
                  <a:schemeClr val="tx1"/>
                </a:solidFill>
                <a:effectLst/>
                <a:latin typeface="+mn-lt"/>
                <a:ea typeface="+mn-ea"/>
                <a:cs typeface="+mn-cs"/>
              </a:rPr>
              <a:t>s: date of birth, place of residence</a:t>
            </a:r>
            <a:r>
              <a:rPr lang="bg-BG"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gender, products ordered, date of orders, written reason of return.</a:t>
            </a:r>
          </a:p>
          <a:p>
            <a:endParaRPr lang="en-US" b="1"/>
          </a:p>
        </p:txBody>
      </p:sp>
      <p:sp>
        <p:nvSpPr>
          <p:cNvPr id="4" name="Slide Number Placeholder 3"/>
          <p:cNvSpPr>
            <a:spLocks noGrp="1"/>
          </p:cNvSpPr>
          <p:nvPr>
            <p:ph type="sldNum" sz="quarter" idx="5"/>
          </p:nvPr>
        </p:nvSpPr>
        <p:spPr/>
        <p:txBody>
          <a:bodyPr/>
          <a:lstStyle/>
          <a:p>
            <a:fld id="{B8649DAF-093F-4482-AA38-346E9A2DEE94}" type="slidenum">
              <a:rPr lang="en-ZA" smtClean="0"/>
              <a:t>26</a:t>
            </a:fld>
            <a:endParaRPr lang="en-ZA"/>
          </a:p>
        </p:txBody>
      </p:sp>
    </p:spTree>
    <p:extLst>
      <p:ext uri="{BB962C8B-B14F-4D97-AF65-F5344CB8AC3E}">
        <p14:creationId xmlns:p14="http://schemas.microsoft.com/office/powerpoint/2010/main" val="3070677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latin typeface="+mn-lt"/>
              <a:cs typeface="Calibri"/>
            </a:endParaRPr>
          </a:p>
        </p:txBody>
      </p:sp>
      <p:sp>
        <p:nvSpPr>
          <p:cNvPr id="4" name="Slide Number Placeholder 3"/>
          <p:cNvSpPr>
            <a:spLocks noGrp="1"/>
          </p:cNvSpPr>
          <p:nvPr>
            <p:ph type="sldNum" sz="quarter" idx="5"/>
          </p:nvPr>
        </p:nvSpPr>
        <p:spPr/>
        <p:txBody>
          <a:bodyPr/>
          <a:lstStyle/>
          <a:p>
            <a:fld id="{B8649DAF-093F-4482-AA38-346E9A2DEE94}" type="slidenum">
              <a:rPr lang="en-ZA" smtClean="0"/>
              <a:t>27</a:t>
            </a:fld>
            <a:endParaRPr lang="en-ZA"/>
          </a:p>
        </p:txBody>
      </p:sp>
    </p:spTree>
    <p:extLst>
      <p:ext uri="{BB962C8B-B14F-4D97-AF65-F5344CB8AC3E}">
        <p14:creationId xmlns:p14="http://schemas.microsoft.com/office/powerpoint/2010/main" val="1233911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We performed exploratory data analysis and captured beneficial information which we’ll go over together with our recommendations.</a:t>
            </a:r>
          </a:p>
          <a:p>
            <a:pPr marL="228600" indent="-228600">
              <a:buAutoNum type="arabicPeriod"/>
            </a:pPr>
            <a:r>
              <a:rPr lang="en-US"/>
              <a:t>We then built a customer churn prediction machine learning model by defining when a customer is considered to have churned (when he leaves our business).</a:t>
            </a:r>
          </a:p>
          <a:p>
            <a:pPr marL="228600" indent="-228600">
              <a:buAutoNum type="arabicPeriod"/>
            </a:pPr>
            <a:r>
              <a:rPr lang="en-US"/>
              <a:t>Finally we built a prediction model for forecasting the demand of different categories.</a:t>
            </a:r>
          </a:p>
          <a:p>
            <a:pPr marL="228600" indent="-228600">
              <a:buAutoNum type="arabicPeriod"/>
            </a:pPr>
            <a:r>
              <a:rPr lang="en-US"/>
              <a:t>My colleagues </a:t>
            </a:r>
            <a:r>
              <a:rPr lang="en-US" err="1"/>
              <a:t>Redzhep</a:t>
            </a:r>
            <a:r>
              <a:rPr lang="en-US"/>
              <a:t> and Bart are going to talk about the EDA and recommendations, </a:t>
            </a:r>
            <a:r>
              <a:rPr lang="en-US" err="1"/>
              <a:t>Anjela</a:t>
            </a:r>
            <a:r>
              <a:rPr lang="en-US"/>
              <a:t> and I will talk more about customer churn and </a:t>
            </a:r>
            <a:r>
              <a:rPr lang="en-US" err="1"/>
              <a:t>Ries</a:t>
            </a:r>
            <a:r>
              <a:rPr lang="en-US"/>
              <a:t> and Stijn will go over the demand model and data ethics.</a:t>
            </a:r>
          </a:p>
        </p:txBody>
      </p:sp>
      <p:sp>
        <p:nvSpPr>
          <p:cNvPr id="4" name="Slide Number Placeholder 3"/>
          <p:cNvSpPr>
            <a:spLocks noGrp="1"/>
          </p:cNvSpPr>
          <p:nvPr>
            <p:ph type="sldNum" sz="quarter" idx="5"/>
          </p:nvPr>
        </p:nvSpPr>
        <p:spPr/>
        <p:txBody>
          <a:bodyPr/>
          <a:lstStyle/>
          <a:p>
            <a:fld id="{B8649DAF-093F-4482-AA38-346E9A2DEE94}" type="slidenum">
              <a:rPr lang="en-ZA" smtClean="0"/>
              <a:t>4</a:t>
            </a:fld>
            <a:endParaRPr lang="en-ZA"/>
          </a:p>
        </p:txBody>
      </p:sp>
    </p:spTree>
    <p:extLst>
      <p:ext uri="{BB962C8B-B14F-4D97-AF65-F5344CB8AC3E}">
        <p14:creationId xmlns:p14="http://schemas.microsoft.com/office/powerpoint/2010/main" val="2145435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Forecasting demand</a:t>
            </a:r>
          </a:p>
          <a:p>
            <a:r>
              <a:rPr lang="en-US">
                <a:cs typeface="Calibri"/>
              </a:rPr>
              <a:t>Using the ARIMA model to forecast demand could be very useful. Unfortunately, our results show that there is no clear pattern in the sales data for the model to train on, so the results don't tell a lot about the future.</a:t>
            </a:r>
          </a:p>
          <a:p>
            <a:endParaRPr lang="en-US" b="1">
              <a:cs typeface="Calibri"/>
            </a:endParaRPr>
          </a:p>
          <a:p>
            <a:r>
              <a:rPr lang="en-US" b="1">
                <a:cs typeface="Calibri"/>
              </a:rPr>
              <a:t>Churn</a:t>
            </a:r>
          </a:p>
          <a:p>
            <a:r>
              <a:rPr lang="en-US" b="0">
                <a:cs typeface="Calibri"/>
              </a:rPr>
              <a:t>Customers want to feel valuable. </a:t>
            </a:r>
          </a:p>
          <a:p>
            <a:pPr marL="171450" indent="-171450">
              <a:buFont typeface="Arial" panose="020B0604020202020204" pitchFamily="34" charset="0"/>
              <a:buChar char="•"/>
            </a:pPr>
            <a:r>
              <a:rPr lang="en-US" b="0">
                <a:cs typeface="Calibri"/>
              </a:rPr>
              <a:t>badge-category -&gt; you shop from a category x many times and you get a badge which result in discount</a:t>
            </a:r>
          </a:p>
          <a:p>
            <a:pPr marL="171450" indent="-171450">
              <a:buFont typeface="Arial" panose="020B0604020202020204" pitchFamily="34" charset="0"/>
              <a:buChar char="•"/>
            </a:pPr>
            <a:r>
              <a:rPr lang="en-US" b="0">
                <a:cs typeface="Calibri"/>
              </a:rPr>
              <a:t>if a customer has been loyal for more than an year/half an year - you give them a discount</a:t>
            </a:r>
          </a:p>
          <a:p>
            <a:pPr marL="171450" indent="-171450">
              <a:buFont typeface="Arial" panose="020B0604020202020204" pitchFamily="34" charset="0"/>
              <a:buChar char="•"/>
            </a:pPr>
            <a:r>
              <a:rPr lang="en-US" b="0">
                <a:cs typeface="Calibri"/>
              </a:rPr>
              <a:t>if an order is above certain amount - you add an extra product for free related to the order</a:t>
            </a:r>
          </a:p>
          <a:p>
            <a:pPr marL="171450" indent="-171450">
              <a:buFont typeface="Arial" panose="020B0604020202020204" pitchFamily="34" charset="0"/>
              <a:buChar char="•"/>
            </a:pPr>
            <a:r>
              <a:rPr lang="en-US" b="0">
                <a:cs typeface="Calibri"/>
              </a:rPr>
              <a:t>personalized offer after given feedback</a:t>
            </a:r>
          </a:p>
          <a:p>
            <a:pPr marL="171450" indent="-171450">
              <a:buFont typeface="Arial" panose="020B0604020202020204" pitchFamily="34" charset="0"/>
              <a:buChar char="•"/>
            </a:pPr>
            <a:endParaRPr lang="en-US" b="0">
              <a:cs typeface="Calibri"/>
            </a:endParaRPr>
          </a:p>
          <a:p>
            <a:pPr marL="171450" indent="-171450">
              <a:buFont typeface="Arial" panose="020B0604020202020204" pitchFamily="34" charset="0"/>
              <a:buChar char="•"/>
            </a:pPr>
            <a:endParaRPr lang="en-US" b="0">
              <a:cs typeface="Calibri"/>
            </a:endParaRPr>
          </a:p>
          <a:p>
            <a:pPr marL="171450" indent="-171450">
              <a:buFont typeface="Arial" panose="020B0604020202020204" pitchFamily="34" charset="0"/>
              <a:buChar char="•"/>
            </a:pPr>
            <a:r>
              <a:rPr lang="en-US" b="0">
                <a:cs typeface="Calibri"/>
              </a:rPr>
              <a:t>demographical analysis</a:t>
            </a:r>
          </a:p>
          <a:p>
            <a:pPr marL="171450" indent="-171450">
              <a:buFont typeface="Arial" panose="020B0604020202020204" pitchFamily="34" charset="0"/>
              <a:buChar char="•"/>
            </a:pPr>
            <a:r>
              <a:rPr lang="en-US" b="0">
                <a:cs typeface="Calibri"/>
              </a:rPr>
              <a:t>send a discount when a customer has a birthday</a:t>
            </a:r>
          </a:p>
          <a:p>
            <a:pPr marL="171450" indent="-171450">
              <a:buFont typeface="Arial" panose="020B0604020202020204" pitchFamily="34" charset="0"/>
              <a:buChar char="•"/>
            </a:pPr>
            <a:r>
              <a:rPr lang="en-US" b="0">
                <a:cs typeface="Calibri"/>
              </a:rPr>
              <a:t>every month have a 20h flash sale (for clients having more that 5-6 orders for 8-9 months)</a:t>
            </a:r>
          </a:p>
          <a:p>
            <a:pPr marL="171450" indent="-171450">
              <a:buFont typeface="Arial" panose="020B0604020202020204" pitchFamily="34" charset="0"/>
              <a:buChar char="•"/>
            </a:pPr>
            <a:r>
              <a:rPr lang="en-US" b="0">
                <a:cs typeface="Calibri"/>
              </a:rPr>
              <a:t>More Data : new data sources can be used on top of the usual transactional CRM data (profile and purchase history) to improve the performance of the predictive models - service usage, client feedback and customer service requests, social media interactions, web tracking data...can all be revelatory of customer churn.</a:t>
            </a:r>
          </a:p>
        </p:txBody>
      </p:sp>
      <p:sp>
        <p:nvSpPr>
          <p:cNvPr id="4" name="Slide Number Placeholder 3"/>
          <p:cNvSpPr>
            <a:spLocks noGrp="1"/>
          </p:cNvSpPr>
          <p:nvPr>
            <p:ph type="sldNum" sz="quarter" idx="5"/>
          </p:nvPr>
        </p:nvSpPr>
        <p:spPr/>
        <p:txBody>
          <a:bodyPr/>
          <a:lstStyle/>
          <a:p>
            <a:fld id="{B8649DAF-093F-4482-AA38-346E9A2DEE94}" type="slidenum">
              <a:rPr lang="en-ZA" smtClean="0"/>
              <a:t>28</a:t>
            </a:fld>
            <a:endParaRPr lang="en-ZA"/>
          </a:p>
        </p:txBody>
      </p:sp>
    </p:spTree>
    <p:extLst>
      <p:ext uri="{BB962C8B-B14F-4D97-AF65-F5344CB8AC3E}">
        <p14:creationId xmlns:p14="http://schemas.microsoft.com/office/powerpoint/2010/main" val="3513622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B8649DAF-093F-4482-AA38-346E9A2DEE94}" type="slidenum">
              <a:rPr lang="en-ZA" smtClean="0"/>
              <a:t>31</a:t>
            </a:fld>
            <a:endParaRPr lang="en-ZA"/>
          </a:p>
        </p:txBody>
      </p:sp>
    </p:spTree>
    <p:extLst>
      <p:ext uri="{BB962C8B-B14F-4D97-AF65-F5344CB8AC3E}">
        <p14:creationId xmlns:p14="http://schemas.microsoft.com/office/powerpoint/2010/main" val="4964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ZA" smtClean="0"/>
              <a:t>5</a:t>
            </a:fld>
            <a:endParaRPr lang="en-ZA"/>
          </a:p>
        </p:txBody>
      </p:sp>
    </p:spTree>
    <p:extLst>
      <p:ext uri="{BB962C8B-B14F-4D97-AF65-F5344CB8AC3E}">
        <p14:creationId xmlns:p14="http://schemas.microsoft.com/office/powerpoint/2010/main" val="1947808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see the sum of revenue between 2013 and 2017. We took the average from this and divided 2018 by the average. Here we discovered that we have 30% less revenue comparing to the average of 2013 to 2017.</a:t>
            </a:r>
            <a:endParaRPr lang="en-US">
              <a:cs typeface="Calibri"/>
            </a:endParaRPr>
          </a:p>
        </p:txBody>
      </p:sp>
      <p:sp>
        <p:nvSpPr>
          <p:cNvPr id="4" name="Slide Number Placeholder 3"/>
          <p:cNvSpPr>
            <a:spLocks noGrp="1"/>
          </p:cNvSpPr>
          <p:nvPr>
            <p:ph type="sldNum" sz="quarter" idx="5"/>
          </p:nvPr>
        </p:nvSpPr>
        <p:spPr/>
        <p:txBody>
          <a:bodyPr/>
          <a:lstStyle/>
          <a:p>
            <a:fld id="{B8649DAF-093F-4482-AA38-346E9A2DEE94}" type="slidenum">
              <a:rPr lang="en-ZA" smtClean="0"/>
              <a:t>6</a:t>
            </a:fld>
            <a:endParaRPr lang="en-ZA"/>
          </a:p>
        </p:txBody>
      </p:sp>
    </p:spTree>
    <p:extLst>
      <p:ext uri="{BB962C8B-B14F-4D97-AF65-F5344CB8AC3E}">
        <p14:creationId xmlns:p14="http://schemas.microsoft.com/office/powerpoint/2010/main" val="1988903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Y-axis is the distribution</a:t>
            </a:r>
          </a:p>
          <a:p>
            <a:r>
              <a:rPr lang="en-US">
                <a:cs typeface="Calibri"/>
              </a:rPr>
              <a:t>X-axis is the orders per customer</a:t>
            </a:r>
          </a:p>
          <a:p>
            <a:endParaRPr lang="en-US">
              <a:cs typeface="Calibri"/>
            </a:endParaRPr>
          </a:p>
          <a:p>
            <a:r>
              <a:rPr lang="en-US">
                <a:cs typeface="Calibri"/>
              </a:rPr>
              <a:t>We have less orders per customer but more value has become higher. So we recommend to lower the prices to gain more customers.</a:t>
            </a:r>
          </a:p>
        </p:txBody>
      </p:sp>
      <p:sp>
        <p:nvSpPr>
          <p:cNvPr id="4" name="Tijdelijke aanduiding voor dianummer 3"/>
          <p:cNvSpPr>
            <a:spLocks noGrp="1"/>
          </p:cNvSpPr>
          <p:nvPr>
            <p:ph type="sldNum" sz="quarter" idx="5"/>
          </p:nvPr>
        </p:nvSpPr>
        <p:spPr/>
        <p:txBody>
          <a:bodyPr/>
          <a:lstStyle/>
          <a:p>
            <a:fld id="{B8649DAF-093F-4482-AA38-346E9A2DEE94}" type="slidenum">
              <a:rPr lang="en-ZA" smtClean="0"/>
              <a:t>7</a:t>
            </a:fld>
            <a:endParaRPr lang="en-ZA"/>
          </a:p>
        </p:txBody>
      </p:sp>
    </p:spTree>
    <p:extLst>
      <p:ext uri="{BB962C8B-B14F-4D97-AF65-F5344CB8AC3E}">
        <p14:creationId xmlns:p14="http://schemas.microsoft.com/office/powerpoint/2010/main" val="2959184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Y-</a:t>
            </a:r>
            <a:r>
              <a:rPr lang="nl-NL" err="1"/>
              <a:t>axis</a:t>
            </a:r>
            <a:r>
              <a:rPr lang="nl-NL"/>
              <a:t> </a:t>
            </a:r>
            <a:r>
              <a:rPr lang="nl-NL" err="1"/>
              <a:t>average</a:t>
            </a:r>
            <a:r>
              <a:rPr lang="nl-NL"/>
              <a:t> </a:t>
            </a:r>
            <a:r>
              <a:rPr lang="nl-NL" err="1"/>
              <a:t>deliverytime</a:t>
            </a:r>
            <a:r>
              <a:rPr lang="nl-NL"/>
              <a:t> in </a:t>
            </a:r>
            <a:r>
              <a:rPr lang="nl-NL" err="1"/>
              <a:t>days</a:t>
            </a:r>
            <a:r>
              <a:rPr lang="nl-NL"/>
              <a:t>. In these </a:t>
            </a:r>
            <a:r>
              <a:rPr lang="nl-NL" err="1"/>
              <a:t>graphs</a:t>
            </a:r>
            <a:r>
              <a:rPr lang="nl-NL"/>
              <a:t> we </a:t>
            </a:r>
            <a:r>
              <a:rPr lang="nl-NL" err="1"/>
              <a:t>can</a:t>
            </a:r>
            <a:r>
              <a:rPr lang="nl-NL"/>
              <a:t> </a:t>
            </a:r>
            <a:r>
              <a:rPr lang="nl-NL" err="1"/>
              <a:t>see</a:t>
            </a:r>
            <a:r>
              <a:rPr lang="nl-NL"/>
              <a:t> </a:t>
            </a:r>
            <a:r>
              <a:rPr lang="nl-NL" err="1"/>
              <a:t>that</a:t>
            </a:r>
            <a:r>
              <a:rPr lang="nl-NL"/>
              <a:t> </a:t>
            </a:r>
            <a:r>
              <a:rPr lang="nl-NL" err="1"/>
              <a:t>there</a:t>
            </a:r>
            <a:r>
              <a:rPr lang="nl-NL"/>
              <a:t> is </a:t>
            </a:r>
            <a:r>
              <a:rPr lang="nl-NL" err="1"/>
              <a:t>an</a:t>
            </a:r>
            <a:r>
              <a:rPr lang="nl-NL"/>
              <a:t> </a:t>
            </a:r>
            <a:r>
              <a:rPr lang="nl-NL" err="1"/>
              <a:t>increase</a:t>
            </a:r>
            <a:r>
              <a:rPr lang="nl-NL"/>
              <a:t> of 200% delivery time in 2018 </a:t>
            </a:r>
            <a:r>
              <a:rPr lang="nl-NL" err="1"/>
              <a:t>compared</a:t>
            </a:r>
            <a:r>
              <a:rPr lang="nl-NL"/>
              <a:t> </a:t>
            </a:r>
            <a:r>
              <a:rPr lang="nl-NL" err="1"/>
              <a:t>to</a:t>
            </a:r>
            <a:r>
              <a:rPr lang="nl-NL"/>
              <a:t> </a:t>
            </a:r>
            <a:r>
              <a:rPr lang="nl-NL" err="1"/>
              <a:t>the</a:t>
            </a:r>
            <a:r>
              <a:rPr lang="nl-NL"/>
              <a:t> data </a:t>
            </a:r>
            <a:r>
              <a:rPr lang="nl-NL" err="1"/>
              <a:t>from</a:t>
            </a:r>
            <a:r>
              <a:rPr lang="nl-NL"/>
              <a:t> 2013 </a:t>
            </a:r>
            <a:r>
              <a:rPr lang="nl-NL" err="1"/>
              <a:t>to</a:t>
            </a:r>
            <a:r>
              <a:rPr lang="nl-NL"/>
              <a:t> 2017. </a:t>
            </a:r>
            <a:r>
              <a:rPr lang="nl-NL" err="1"/>
              <a:t>So</a:t>
            </a:r>
            <a:r>
              <a:rPr lang="nl-NL"/>
              <a:t> we </a:t>
            </a:r>
            <a:r>
              <a:rPr lang="nl-NL" err="1"/>
              <a:t>conclude</a:t>
            </a:r>
            <a:r>
              <a:rPr lang="nl-NL"/>
              <a:t> </a:t>
            </a:r>
            <a:r>
              <a:rPr lang="nl-NL" err="1"/>
              <a:t>that</a:t>
            </a:r>
            <a:r>
              <a:rPr lang="nl-NL"/>
              <a:t> </a:t>
            </a:r>
            <a:r>
              <a:rPr lang="nl-NL" err="1"/>
              <a:t>there</a:t>
            </a:r>
            <a:r>
              <a:rPr lang="nl-NL"/>
              <a:t> are </a:t>
            </a:r>
            <a:r>
              <a:rPr lang="nl-NL" err="1"/>
              <a:t>logistics</a:t>
            </a:r>
            <a:r>
              <a:rPr lang="nl-NL"/>
              <a:t> </a:t>
            </a:r>
            <a:r>
              <a:rPr lang="nl-NL" err="1"/>
              <a:t>problems</a:t>
            </a:r>
            <a:r>
              <a:rPr lang="nl-NL"/>
              <a:t>, we </a:t>
            </a:r>
            <a:r>
              <a:rPr lang="nl-NL" err="1"/>
              <a:t>suggest</a:t>
            </a:r>
            <a:r>
              <a:rPr lang="nl-NL"/>
              <a:t> </a:t>
            </a:r>
            <a:r>
              <a:rPr lang="nl-NL" err="1"/>
              <a:t>to</a:t>
            </a:r>
            <a:r>
              <a:rPr lang="nl-NL"/>
              <a:t> </a:t>
            </a:r>
            <a:r>
              <a:rPr lang="nl-NL" err="1"/>
              <a:t>try</a:t>
            </a:r>
            <a:r>
              <a:rPr lang="nl-NL"/>
              <a:t> </a:t>
            </a:r>
            <a:r>
              <a:rPr lang="nl-NL" err="1"/>
              <a:t>find</a:t>
            </a:r>
            <a:r>
              <a:rPr lang="nl-NL"/>
              <a:t> out </a:t>
            </a:r>
            <a:r>
              <a:rPr lang="nl-NL" err="1"/>
              <a:t>which</a:t>
            </a:r>
            <a:r>
              <a:rPr lang="nl-NL"/>
              <a:t> </a:t>
            </a:r>
            <a:r>
              <a:rPr lang="nl-NL" err="1"/>
              <a:t>department</a:t>
            </a:r>
            <a:r>
              <a:rPr lang="nl-NL"/>
              <a:t> is </a:t>
            </a:r>
            <a:r>
              <a:rPr lang="nl-NL" err="1"/>
              <a:t>causing</a:t>
            </a:r>
            <a:r>
              <a:rPr lang="nl-NL"/>
              <a:t> </a:t>
            </a:r>
            <a:r>
              <a:rPr lang="nl-NL" err="1"/>
              <a:t>this</a:t>
            </a:r>
            <a:r>
              <a:rPr lang="nl-NL"/>
              <a:t> </a:t>
            </a:r>
            <a:r>
              <a:rPr lang="nl-NL" err="1"/>
              <a:t>problem</a:t>
            </a:r>
            <a:r>
              <a:rPr lang="nl-NL"/>
              <a:t>.</a:t>
            </a:r>
          </a:p>
        </p:txBody>
      </p:sp>
      <p:sp>
        <p:nvSpPr>
          <p:cNvPr id="4" name="Tijdelijke aanduiding voor dianummer 3"/>
          <p:cNvSpPr>
            <a:spLocks noGrp="1"/>
          </p:cNvSpPr>
          <p:nvPr>
            <p:ph type="sldNum" sz="quarter" idx="5"/>
          </p:nvPr>
        </p:nvSpPr>
        <p:spPr/>
        <p:txBody>
          <a:bodyPr/>
          <a:lstStyle/>
          <a:p>
            <a:fld id="{B8649DAF-093F-4482-AA38-346E9A2DEE94}" type="slidenum">
              <a:rPr lang="en-ZA" smtClean="0"/>
              <a:t>8</a:t>
            </a:fld>
            <a:endParaRPr lang="en-ZA"/>
          </a:p>
        </p:txBody>
      </p:sp>
    </p:spTree>
    <p:extLst>
      <p:ext uri="{BB962C8B-B14F-4D97-AF65-F5344CB8AC3E}">
        <p14:creationId xmlns:p14="http://schemas.microsoft.com/office/powerpoint/2010/main" val="4157148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We </a:t>
            </a:r>
            <a:r>
              <a:rPr lang="nl-NL" err="1"/>
              <a:t>can</a:t>
            </a:r>
            <a:r>
              <a:rPr lang="nl-NL"/>
              <a:t> </a:t>
            </a:r>
            <a:r>
              <a:rPr lang="nl-NL" err="1"/>
              <a:t>see</a:t>
            </a:r>
            <a:r>
              <a:rPr lang="nl-NL"/>
              <a:t> in </a:t>
            </a:r>
            <a:r>
              <a:rPr lang="nl-NL" err="1"/>
              <a:t>the</a:t>
            </a:r>
            <a:r>
              <a:rPr lang="nl-NL"/>
              <a:t> </a:t>
            </a:r>
            <a:r>
              <a:rPr lang="nl-NL" err="1"/>
              <a:t>chart</a:t>
            </a:r>
            <a:r>
              <a:rPr lang="nl-NL"/>
              <a:t> </a:t>
            </a:r>
            <a:r>
              <a:rPr lang="nl-NL" err="1"/>
              <a:t>the</a:t>
            </a:r>
            <a:r>
              <a:rPr lang="nl-NL"/>
              <a:t> </a:t>
            </a:r>
            <a:r>
              <a:rPr lang="nl-NL" err="1"/>
              <a:t>average</a:t>
            </a:r>
            <a:r>
              <a:rPr lang="nl-NL"/>
              <a:t> time-span </a:t>
            </a:r>
            <a:r>
              <a:rPr lang="nl-NL" err="1"/>
              <a:t>between</a:t>
            </a:r>
            <a:r>
              <a:rPr lang="nl-NL"/>
              <a:t> </a:t>
            </a:r>
            <a:r>
              <a:rPr lang="nl-NL" err="1"/>
              <a:t>the</a:t>
            </a:r>
            <a:r>
              <a:rPr lang="nl-NL"/>
              <a:t> orders </a:t>
            </a:r>
            <a:r>
              <a:rPr lang="nl-NL" err="1"/>
              <a:t>for</a:t>
            </a:r>
            <a:r>
              <a:rPr lang="nl-NL"/>
              <a:t> </a:t>
            </a:r>
            <a:r>
              <a:rPr lang="nl-NL" err="1"/>
              <a:t>every</a:t>
            </a:r>
            <a:r>
              <a:rPr lang="nl-NL"/>
              <a:t> customer. </a:t>
            </a:r>
            <a:endParaRPr lang="en-US"/>
          </a:p>
          <a:p>
            <a:r>
              <a:rPr lang="nl-NL"/>
              <a:t>The time </a:t>
            </a:r>
            <a:r>
              <a:rPr lang="nl-NL" err="1"/>
              <a:t>period</a:t>
            </a:r>
            <a:r>
              <a:rPr lang="nl-NL"/>
              <a:t> </a:t>
            </a:r>
            <a:r>
              <a:rPr lang="nl-NL" err="1"/>
              <a:t>between</a:t>
            </a:r>
            <a:r>
              <a:rPr lang="nl-NL"/>
              <a:t> 2013 </a:t>
            </a:r>
            <a:r>
              <a:rPr lang="nl-NL" err="1"/>
              <a:t>and</a:t>
            </a:r>
            <a:r>
              <a:rPr lang="nl-NL"/>
              <a:t> 2017 </a:t>
            </a:r>
            <a:r>
              <a:rPr lang="nl-NL" err="1"/>
              <a:t>the</a:t>
            </a:r>
            <a:r>
              <a:rPr lang="nl-NL"/>
              <a:t> time-span </a:t>
            </a:r>
            <a:r>
              <a:rPr lang="nl-NL" err="1"/>
              <a:t>for</a:t>
            </a:r>
            <a:r>
              <a:rPr lang="nl-NL"/>
              <a:t> a new order is 1</a:t>
            </a:r>
            <a:r>
              <a:rPr lang="bg-BG"/>
              <a:t>00</a:t>
            </a:r>
            <a:r>
              <a:rPr lang="nl-NL"/>
              <a:t>  </a:t>
            </a:r>
            <a:r>
              <a:rPr lang="nl-NL" err="1"/>
              <a:t>and</a:t>
            </a:r>
            <a:r>
              <a:rPr lang="nl-NL"/>
              <a:t> </a:t>
            </a:r>
            <a:r>
              <a:rPr lang="bg-BG"/>
              <a:t>4</a:t>
            </a:r>
            <a:r>
              <a:rPr lang="nl-NL"/>
              <a:t>00 </a:t>
            </a:r>
            <a:r>
              <a:rPr lang="nl-NL" err="1"/>
              <a:t>days</a:t>
            </a:r>
            <a:r>
              <a:rPr lang="bg-BG"/>
              <a:t>,</a:t>
            </a:r>
            <a:r>
              <a:rPr lang="en-US"/>
              <a:t> most of the time between orders being around 150-250</a:t>
            </a:r>
            <a:r>
              <a:rPr lang="nl-NL"/>
              <a:t>.</a:t>
            </a:r>
            <a:endParaRPr lang="en-US"/>
          </a:p>
          <a:p>
            <a:r>
              <a:rPr lang="nl-NL"/>
              <a:t> In 2018 </a:t>
            </a:r>
            <a:r>
              <a:rPr lang="nl-NL" err="1"/>
              <a:t>the</a:t>
            </a:r>
            <a:r>
              <a:rPr lang="nl-NL"/>
              <a:t> time-span </a:t>
            </a:r>
            <a:r>
              <a:rPr lang="nl-NL" err="1"/>
              <a:t>between</a:t>
            </a:r>
            <a:r>
              <a:rPr lang="nl-NL"/>
              <a:t> orders has </a:t>
            </a:r>
            <a:r>
              <a:rPr lang="nl-NL" err="1"/>
              <a:t>decreased</a:t>
            </a:r>
            <a:r>
              <a:rPr lang="nl-NL"/>
              <a:t> </a:t>
            </a:r>
            <a:r>
              <a:rPr lang="nl-NL" err="1"/>
              <a:t>to</a:t>
            </a:r>
            <a:r>
              <a:rPr lang="nl-NL"/>
              <a:t> </a:t>
            </a:r>
            <a:r>
              <a:rPr lang="nl-NL" err="1"/>
              <a:t>around</a:t>
            </a:r>
            <a:r>
              <a:rPr lang="nl-NL"/>
              <a:t> 50-150.</a:t>
            </a:r>
            <a:endParaRPr lang="en-US"/>
          </a:p>
          <a:p>
            <a:r>
              <a:rPr lang="nl-NL" err="1"/>
              <a:t>That</a:t>
            </a:r>
            <a:r>
              <a:rPr lang="nl-NL"/>
              <a:t> means </a:t>
            </a:r>
            <a:r>
              <a:rPr lang="nl-NL" err="1"/>
              <a:t>that</a:t>
            </a:r>
            <a:r>
              <a:rPr lang="nl-NL"/>
              <a:t> </a:t>
            </a:r>
            <a:r>
              <a:rPr lang="nl-NL" err="1"/>
              <a:t>customers</a:t>
            </a:r>
            <a:r>
              <a:rPr lang="nl-NL"/>
              <a:t> in 2018 have </a:t>
            </a:r>
            <a:r>
              <a:rPr lang="nl-NL" err="1"/>
              <a:t>ordered</a:t>
            </a:r>
            <a:r>
              <a:rPr lang="nl-NL"/>
              <a:t> more </a:t>
            </a:r>
            <a:r>
              <a:rPr lang="nl-NL" err="1"/>
              <a:t>frequently</a:t>
            </a:r>
            <a:r>
              <a:rPr lang="nl-NL"/>
              <a:t> </a:t>
            </a:r>
            <a:r>
              <a:rPr lang="nl-NL" err="1"/>
              <a:t>throughout</a:t>
            </a:r>
            <a:r>
              <a:rPr lang="nl-NL"/>
              <a:t> </a:t>
            </a:r>
            <a:r>
              <a:rPr lang="nl-NL" err="1"/>
              <a:t>the</a:t>
            </a:r>
            <a:r>
              <a:rPr lang="nl-NL"/>
              <a:t> </a:t>
            </a:r>
            <a:r>
              <a:rPr lang="nl-NL" err="1"/>
              <a:t>year</a:t>
            </a:r>
            <a:r>
              <a:rPr lang="nl-NL"/>
              <a:t>. </a:t>
            </a:r>
            <a:endParaRPr lang="nl-NL">
              <a:cs typeface="Calibri"/>
            </a:endParaRPr>
          </a:p>
        </p:txBody>
      </p:sp>
      <p:sp>
        <p:nvSpPr>
          <p:cNvPr id="4" name="Slide Number Placeholder 3"/>
          <p:cNvSpPr>
            <a:spLocks noGrp="1"/>
          </p:cNvSpPr>
          <p:nvPr>
            <p:ph type="sldNum" sz="quarter" idx="10"/>
          </p:nvPr>
        </p:nvSpPr>
        <p:spPr/>
        <p:txBody>
          <a:bodyPr/>
          <a:lstStyle/>
          <a:p>
            <a:fld id="{B8649DAF-093F-4482-AA38-346E9A2DEE94}" type="slidenum">
              <a:rPr lang="en-ZA" smtClean="0"/>
              <a:t>9</a:t>
            </a:fld>
            <a:endParaRPr lang="en-ZA"/>
          </a:p>
        </p:txBody>
      </p:sp>
    </p:spTree>
    <p:extLst>
      <p:ext uri="{BB962C8B-B14F-4D97-AF65-F5344CB8AC3E}">
        <p14:creationId xmlns:p14="http://schemas.microsoft.com/office/powerpoint/2010/main" val="3709241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ZA" smtClean="0"/>
              <a:t>10</a:t>
            </a:fld>
            <a:endParaRPr lang="en-ZA"/>
          </a:p>
        </p:txBody>
      </p:sp>
    </p:spTree>
    <p:extLst>
      <p:ext uri="{BB962C8B-B14F-4D97-AF65-F5344CB8AC3E}">
        <p14:creationId xmlns:p14="http://schemas.microsoft.com/office/powerpoint/2010/main" val="2627337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benefits have been documented in the business case.</a:t>
            </a:r>
          </a:p>
        </p:txBody>
      </p:sp>
      <p:sp>
        <p:nvSpPr>
          <p:cNvPr id="4" name="Slide Number Placeholder 3"/>
          <p:cNvSpPr>
            <a:spLocks noGrp="1"/>
          </p:cNvSpPr>
          <p:nvPr>
            <p:ph type="sldNum" sz="quarter" idx="5"/>
          </p:nvPr>
        </p:nvSpPr>
        <p:spPr/>
        <p:txBody>
          <a:bodyPr/>
          <a:lstStyle/>
          <a:p>
            <a:fld id="{B8649DAF-093F-4482-AA38-346E9A2DEE94}" type="slidenum">
              <a:rPr lang="en-ZA" smtClean="0"/>
              <a:t>11</a:t>
            </a:fld>
            <a:endParaRPr lang="en-ZA"/>
          </a:p>
        </p:txBody>
      </p:sp>
    </p:spTree>
    <p:extLst>
      <p:ext uri="{BB962C8B-B14F-4D97-AF65-F5344CB8AC3E}">
        <p14:creationId xmlns:p14="http://schemas.microsoft.com/office/powerpoint/2010/main" val="283308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ZA"/>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a:t>Click to edit Master </a:t>
            </a:r>
            <a:br>
              <a:rPr lang="en-US"/>
            </a:br>
            <a:r>
              <a:rPr lang="en-US"/>
              <a:t>title style</a:t>
            </a:r>
            <a:endParaRPr lang="en-ZA"/>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ZA"/>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a:t>Bullet 1</a:t>
            </a:r>
            <a:endParaRPr lang="en-ZA"/>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a:t>Bullet 2</a:t>
            </a:r>
            <a:endParaRPr lang="en-ZA"/>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a:t>Bullet 3</a:t>
            </a:r>
            <a:endParaRPr lang="en-ZA"/>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ZA" smtClean="0"/>
              <a:pPr/>
              <a:t>‹#›</a:t>
            </a:fld>
            <a:endParaRPr lang="en-ZA"/>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a:t>Click icon to add picture</a:t>
            </a:r>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a:t>Click icon to add picture</a:t>
            </a:r>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a:t>Emphasized text can go here</a:t>
            </a:r>
            <a:endParaRPr lang="en-ZA"/>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ZA"/>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a:t>Bullet Description</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a:t>Bullet 2</a:t>
            </a:r>
            <a:endParaRPr lang="en-ZA"/>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a:t>Bullet 3</a:t>
            </a:r>
            <a:endParaRPr lang="en-ZA"/>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a:t>Bullet 4</a:t>
            </a:r>
            <a:endParaRPr lang="en-ZA"/>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a:t>Sub Header</a:t>
            </a:r>
            <a:endParaRPr lang="en-ZA"/>
          </a:p>
        </p:txBody>
      </p:sp>
      <p:sp>
        <p:nvSpPr>
          <p:cNvPr id="20" name="Picture Placeholder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a:t>Click icon to add picture</a:t>
            </a:r>
          </a:p>
        </p:txBody>
      </p:sp>
      <p:sp>
        <p:nvSpPr>
          <p:cNvPr id="21" name="Picture Placeholder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a:t>Click icon to add picture</a:t>
            </a:r>
          </a:p>
        </p:txBody>
      </p:sp>
      <p:sp>
        <p:nvSpPr>
          <p:cNvPr id="22" name="Picture Placeholder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92225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a:t>1</a:t>
            </a:r>
            <a:endParaRPr lang="en-ZA"/>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a:t>2</a:t>
            </a:r>
            <a:endParaRPr lang="en-ZA"/>
          </a:p>
        </p:txBody>
      </p:sp>
    </p:spTree>
    <p:extLst>
      <p:ext uri="{BB962C8B-B14F-4D97-AF65-F5344CB8AC3E}">
        <p14:creationId xmlns:p14="http://schemas.microsoft.com/office/powerpoint/2010/main" val="317644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a:t>Edit Master text styles</a:t>
            </a:r>
          </a:p>
        </p:txBody>
      </p:sp>
    </p:spTree>
    <p:extLst>
      <p:ext uri="{BB962C8B-B14F-4D97-AF65-F5344CB8AC3E}">
        <p14:creationId xmlns:p14="http://schemas.microsoft.com/office/powerpoint/2010/main"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a:t>Sub Header</a:t>
            </a:r>
            <a:endParaRPr lang="en-ZA"/>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a:t>Section 1 Title</a:t>
            </a:r>
            <a:endParaRPr lang="en-ZA"/>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a:t>Section 2 Title</a:t>
            </a:r>
            <a:endParaRPr lang="en-ZA"/>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a:t>Section 3 Title</a:t>
            </a:r>
            <a:endParaRPr lang="en-ZA"/>
          </a:p>
        </p:txBody>
      </p:sp>
    </p:spTree>
    <p:extLst>
      <p:ext uri="{BB962C8B-B14F-4D97-AF65-F5344CB8AC3E}">
        <p14:creationId xmlns:p14="http://schemas.microsoft.com/office/powerpoint/2010/main" val="3755733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a:t>Sub Header</a:t>
            </a:r>
            <a:endParaRPr lang="en-ZA"/>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a:t>Year</a:t>
            </a:r>
            <a:endParaRPr lang="en-ZA"/>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a:t>Year</a:t>
            </a:r>
            <a:endParaRPr lang="en-ZA"/>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a:t>MM</a:t>
            </a:r>
            <a:endParaRPr lang="en-ZA"/>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a:t>Item Title</a:t>
            </a:r>
            <a:endParaRPr lang="en-ZA"/>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a:t>Month, Year</a:t>
            </a:r>
            <a:endParaRPr lang="en-ZA"/>
          </a:p>
        </p:txBody>
      </p:sp>
    </p:spTree>
    <p:extLst>
      <p:ext uri="{BB962C8B-B14F-4D97-AF65-F5344CB8AC3E}">
        <p14:creationId xmlns:p14="http://schemas.microsoft.com/office/powerpoint/2010/main" val="9067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a:t>Name</a:t>
            </a:r>
            <a:endParaRPr lang="en-ZA"/>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a:t>Name</a:t>
            </a:r>
            <a:endParaRPr lang="en-ZA"/>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a:t>Name</a:t>
            </a:r>
            <a:endParaRPr lang="en-ZA"/>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a:t>Click icon to add picture</a:t>
            </a:r>
            <a:endParaRPr lang="en-ZA"/>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a:t>Click icon to add picture</a:t>
            </a:r>
            <a:endParaRPr lang="en-ZA"/>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a:t>Click icon to add picture</a:t>
            </a:r>
            <a:endParaRPr lang="en-ZA"/>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a:t>Sub Header</a:t>
            </a:r>
            <a:endParaRPr lang="en-ZA"/>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a:t>Short Bio</a:t>
            </a:r>
            <a:endParaRPr lang="en-ZA"/>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a:t>Short Bio</a:t>
            </a:r>
            <a:endParaRPr lang="en-ZA"/>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a:t>Short Bio</a:t>
            </a:r>
            <a:endParaRPr lang="en-ZA"/>
          </a:p>
        </p:txBody>
      </p:sp>
    </p:spTree>
    <p:extLst>
      <p:ext uri="{BB962C8B-B14F-4D97-AF65-F5344CB8AC3E}">
        <p14:creationId xmlns:p14="http://schemas.microsoft.com/office/powerpoint/2010/main" val="362411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a:t>Full Name</a:t>
            </a:r>
            <a:endParaRPr lang="en-ZA"/>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a:t>Full Name</a:t>
            </a:r>
            <a:endParaRPr lang="en-ZA"/>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a:t>Title</a:t>
            </a:r>
            <a:endParaRPr lang="en-ZA"/>
          </a:p>
        </p:txBody>
      </p:sp>
    </p:spTree>
    <p:extLst>
      <p:ext uri="{BB962C8B-B14F-4D97-AF65-F5344CB8AC3E}">
        <p14:creationId xmlns:p14="http://schemas.microsoft.com/office/powerpoint/2010/main" val="15035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a:t>Sub Header</a:t>
            </a:r>
            <a:endParaRPr lang="en-ZA"/>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ZA"/>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a:t>Click to edit </a:t>
            </a:r>
            <a:br>
              <a:rPr lang="en-US"/>
            </a:br>
            <a:r>
              <a:rPr lang="en-US"/>
              <a:t>Master title style</a:t>
            </a:r>
            <a:endParaRPr lang="en-ZA"/>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ZA" smtClean="0"/>
              <a:pPr/>
              <a:t>‹#›</a:t>
            </a:fld>
            <a:endParaRPr lang="en-ZA"/>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Tree>
    <p:extLst>
      <p:ext uri="{BB962C8B-B14F-4D97-AF65-F5344CB8AC3E}">
        <p14:creationId xmlns:p14="http://schemas.microsoft.com/office/powerpoint/2010/main"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ZA"/>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a:t>Thank You</a:t>
            </a:r>
            <a:endParaRPr lang="en-ZA"/>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a:t>Contact Number</a:t>
            </a:r>
            <a:endParaRPr lang="en-ZA"/>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a:t>Email or Social Media Handle</a:t>
            </a:r>
            <a:endParaRPr lang="en-ZA"/>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a:t>Website Address</a:t>
            </a:r>
            <a:endParaRPr lang="en-ZA"/>
          </a:p>
        </p:txBody>
      </p:sp>
    </p:spTree>
    <p:extLst>
      <p:ext uri="{BB962C8B-B14F-4D97-AF65-F5344CB8AC3E}">
        <p14:creationId xmlns:p14="http://schemas.microsoft.com/office/powerpoint/2010/main" val="347595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a:t>Click to edit Master </a:t>
            </a:r>
            <a:br>
              <a:rPr lang="en-US"/>
            </a:br>
            <a:r>
              <a:rPr lang="en-US"/>
              <a:t>title style</a:t>
            </a:r>
            <a:endParaRPr lang="en-ZA"/>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515716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a:t>Click to edit </a:t>
            </a:r>
            <a:br>
              <a:rPr lang="en-US"/>
            </a:br>
            <a:r>
              <a:rPr lang="en-US"/>
              <a:t>Master title style</a:t>
            </a:r>
            <a:endParaRPr lang="en-ZA"/>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ZA" smtClean="0"/>
              <a:pPr/>
              <a:t>‹#›</a:t>
            </a:fld>
            <a:endParaRPr lang="en-ZA"/>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50025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994763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a:t>Click to edit </a:t>
            </a:r>
            <a:br>
              <a:rPr lang="en-US"/>
            </a:br>
            <a:r>
              <a:rPr lang="en-US"/>
              <a:t>Master title style</a:t>
            </a:r>
            <a:endParaRPr lang="en-ZA"/>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ZA" smtClean="0"/>
              <a:pPr/>
              <a:t>‹#›</a:t>
            </a:fld>
            <a:endParaRPr lang="en-ZA"/>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ZA"/>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a:t>Bullet 1</a:t>
            </a:r>
            <a:endParaRPr lang="en-ZA"/>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a:t>Bullet 2</a:t>
            </a:r>
            <a:endParaRPr lang="en-ZA"/>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a:t>Bullet 3</a:t>
            </a:r>
            <a:endParaRPr lang="en-ZA"/>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a:t>Bullet 4</a:t>
            </a:r>
            <a:endParaRPr lang="en-ZA"/>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a:t>Bullet 5</a:t>
            </a:r>
            <a:endParaRPr lang="en-ZA"/>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a:t>Click icon to add picture</a:t>
            </a:r>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a:t>Click icon to add picture</a:t>
            </a:r>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a:t>Click icon to add picture</a:t>
            </a:r>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a:t>Click icon to add picture</a:t>
            </a:r>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a:t>Click icon to add picture</a:t>
            </a:r>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a:t>Click icon to add picture</a:t>
            </a:r>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a:t>Click icon to add picture</a:t>
            </a:r>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ZA"/>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a:t>Bullet 1</a:t>
            </a:r>
            <a:endParaRPr lang="en-ZA"/>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a:t>Bullet 2</a:t>
            </a:r>
            <a:endParaRPr lang="en-ZA"/>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a:t>Bullet 3</a:t>
            </a:r>
            <a:endParaRPr lang="en-ZA"/>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ZA" smtClean="0"/>
              <a:pPr/>
              <a:t>‹#›</a:t>
            </a:fld>
            <a:endParaRPr lang="en-ZA"/>
          </a:p>
        </p:txBody>
      </p: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ZA"/>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ZA" smtClean="0"/>
              <a:pPr/>
              <a:t>‹#›</a:t>
            </a:fld>
            <a:endParaRPr lang="en-ZA"/>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endParaRPr lang="en-ZA" sz="1200">
              <a:solidFill>
                <a:schemeClr val="tx2"/>
              </a:solidFill>
              <a:latin typeface="+mj-lt"/>
            </a:endParaRP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82" r:id="rId12"/>
    <p:sldLayoutId id="2147483670" r:id="rId13"/>
    <p:sldLayoutId id="2147483653" r:id="rId14"/>
    <p:sldLayoutId id="2147483673" r:id="rId15"/>
    <p:sldLayoutId id="2147483674" r:id="rId16"/>
    <p:sldLayoutId id="2147483676" r:id="rId17"/>
    <p:sldLayoutId id="2147483677" r:id="rId18"/>
    <p:sldLayoutId id="2147483654" r:id="rId19"/>
    <p:sldLayoutId id="2147483660" r:id="rId20"/>
    <p:sldLayoutId id="2147483661" r:id="rId21"/>
    <p:sldLayoutId id="2147483678" r:id="rId22"/>
    <p:sldLayoutId id="2147483686" r:id="rId23"/>
    <p:sldLayoutId id="2147483687" r:id="rId24"/>
    <p:sldLayoutId id="2147483689" r:id="rId25"/>
    <p:sldLayoutId id="2147483690" r:id="rId26"/>
    <p:sldLayoutId id="2147483688" r:id="rId27"/>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1.xml"/><Relationship Id="rId16" Type="http://schemas.openxmlformats.org/officeDocument/2006/relationships/image" Target="../media/image44.svg"/><Relationship Id="rId1" Type="http://schemas.openxmlformats.org/officeDocument/2006/relationships/slideLayout" Target="../slideLayouts/slideLayout2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43.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42.svg"/></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blogthinkbig.com/la-irrupcion-del-open-machine-learn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en.wikipedia.org/wiki/File:Bright_green_tree_-_Waikato.jp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getthematic.com/insights/customer-feedback-loop/" TargetMode="External"/><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a:t>Gardening and Lifestyle</a:t>
            </a:r>
            <a:endParaRPr lang="en-ZA"/>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r>
              <a:rPr lang="en-ZA"/>
              <a:t>How can Data Science help the web market?</a:t>
            </a:r>
          </a:p>
        </p:txBody>
      </p:sp>
      <p:sp>
        <p:nvSpPr>
          <p:cNvPr id="47" name="Freeform: Shape 46" title="geometric shape">
            <a:extLst>
              <a:ext uri="{FF2B5EF4-FFF2-40B4-BE49-F238E27FC236}">
                <a16:creationId xmlns:a16="http://schemas.microsoft.com/office/drawing/2014/main" id="{B6D0B8EE-8E06-4051-87BF-62C153F3FBBB}"/>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rotWithShape="1">
          <a:blip r:embed="rId3">
            <a:extLst/>
          </a:blip>
          <a:srcRect t="4475" b="5417"/>
          <a:stretch/>
        </p:blipFill>
        <p:spPr>
          <a:xfrm>
            <a:off x="106994" y="86714"/>
            <a:ext cx="5940433" cy="3690735"/>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6095999" y="86714"/>
            <a:ext cx="6009287" cy="3690735"/>
          </a:xfrm>
        </p:spPr>
        <p:txBody>
          <a:bodyPr/>
          <a:lstStyle/>
          <a:p>
            <a:r>
              <a:rPr lang="en-ZA"/>
              <a:t>Customer Churn</a:t>
            </a:r>
            <a:br>
              <a:rPr lang="en-ZA"/>
            </a:br>
            <a:r>
              <a:rPr lang="en-ZA" sz="2800"/>
              <a:t>Ivan and Anjela</a:t>
            </a:r>
            <a:endParaRPr lang="en-ZA"/>
          </a:p>
        </p:txBody>
      </p:sp>
      <p:grpSp>
        <p:nvGrpSpPr>
          <p:cNvPr id="60" name="Group 59" title="geometric shape">
            <a:extLst>
              <a:ext uri="{FF2B5EF4-FFF2-40B4-BE49-F238E27FC236}">
                <a16:creationId xmlns:a16="http://schemas.microsoft.com/office/drawing/2014/main" id="{502D7333-D43E-4F9D-B14F-59FA693F743A}"/>
              </a:ext>
            </a:extLst>
          </p:cNvPr>
          <p:cNvGrpSpPr/>
          <p:nvPr/>
        </p:nvGrpSpPr>
        <p:grpSpPr>
          <a:xfrm>
            <a:off x="6276770" y="-124396"/>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ZA" smtClean="0"/>
              <a:pPr/>
              <a:t>10</a:t>
            </a:fld>
            <a:endParaRPr lang="en-ZA"/>
          </a:p>
        </p:txBody>
      </p:sp>
      <p:sp>
        <p:nvSpPr>
          <p:cNvPr id="3" name="Subtitle 2">
            <a:extLst>
              <a:ext uri="{FF2B5EF4-FFF2-40B4-BE49-F238E27FC236}">
                <a16:creationId xmlns:a16="http://schemas.microsoft.com/office/drawing/2014/main" id="{22322DE1-D5E6-4001-B837-73D2CA58729F}"/>
              </a:ext>
            </a:extLst>
          </p:cNvPr>
          <p:cNvSpPr>
            <a:spLocks noGrp="1"/>
          </p:cNvSpPr>
          <p:nvPr>
            <p:ph type="subTitle" idx="1"/>
          </p:nvPr>
        </p:nvSpPr>
        <p:spPr>
          <a:xfrm>
            <a:off x="86712" y="3777449"/>
            <a:ext cx="5960715" cy="2993837"/>
          </a:xfrm>
        </p:spPr>
        <p:txBody>
          <a:bodyPr/>
          <a:lstStyle/>
          <a:p>
            <a:pPr marL="342900" indent="-342900" algn="l">
              <a:buFont typeface="Wingdings" panose="05000000000000000000" pitchFamily="2" charset="2"/>
              <a:buChar char="ü"/>
            </a:pPr>
            <a:r>
              <a:rPr lang="en-US" sz="2400"/>
              <a:t>Why customer churn is important</a:t>
            </a:r>
          </a:p>
          <a:p>
            <a:pPr marL="342900" indent="-342900" algn="l">
              <a:buFont typeface="Wingdings" panose="05000000000000000000" pitchFamily="2" charset="2"/>
              <a:buChar char="ü"/>
            </a:pPr>
            <a:r>
              <a:rPr lang="en-US" sz="2400"/>
              <a:t>Feature Engineering </a:t>
            </a:r>
          </a:p>
          <a:p>
            <a:pPr marL="342900" indent="-342900" algn="l">
              <a:buFont typeface="Wingdings" panose="05000000000000000000" pitchFamily="2" charset="2"/>
              <a:buChar char="ü"/>
            </a:pPr>
            <a:r>
              <a:rPr lang="en-US" sz="2400"/>
              <a:t>How customer churn is defined and why</a:t>
            </a:r>
          </a:p>
          <a:p>
            <a:pPr marL="342900" indent="-342900" algn="l">
              <a:buFont typeface="Wingdings" panose="05000000000000000000" pitchFamily="2" charset="2"/>
              <a:buChar char="ü"/>
            </a:pPr>
            <a:r>
              <a:rPr lang="en-US" sz="2400"/>
              <a:t>Model performance</a:t>
            </a:r>
            <a:endParaRPr lang="LID4096" sz="2400"/>
          </a:p>
        </p:txBody>
      </p:sp>
    </p:spTree>
    <p:extLst>
      <p:ext uri="{BB962C8B-B14F-4D97-AF65-F5344CB8AC3E}">
        <p14:creationId xmlns:p14="http://schemas.microsoft.com/office/powerpoint/2010/main" val="251961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B786EC-8F08-4F8D-B8EC-D45A8A57D0E7}"/>
              </a:ext>
            </a:extLst>
          </p:cNvPr>
          <p:cNvSpPr>
            <a:spLocks noGrp="1"/>
          </p:cNvSpPr>
          <p:nvPr>
            <p:ph type="title"/>
          </p:nvPr>
        </p:nvSpPr>
        <p:spPr>
          <a:xfrm>
            <a:off x="7067141" y="348510"/>
            <a:ext cx="4703542" cy="898495"/>
          </a:xfrm>
        </p:spPr>
        <p:txBody>
          <a:bodyPr/>
          <a:lstStyle/>
          <a:p>
            <a:r>
              <a:rPr lang="en-US"/>
              <a:t>Why customer churn is important?</a:t>
            </a:r>
          </a:p>
        </p:txBody>
      </p:sp>
      <p:sp>
        <p:nvSpPr>
          <p:cNvPr id="11" name="Text Placeholder 10">
            <a:extLst>
              <a:ext uri="{FF2B5EF4-FFF2-40B4-BE49-F238E27FC236}">
                <a16:creationId xmlns:a16="http://schemas.microsoft.com/office/drawing/2014/main" id="{F571C0A3-EA7A-4043-8B18-16A2B29EB511}"/>
              </a:ext>
            </a:extLst>
          </p:cNvPr>
          <p:cNvSpPr>
            <a:spLocks noGrp="1"/>
          </p:cNvSpPr>
          <p:nvPr>
            <p:ph type="body" sz="quarter" idx="12"/>
          </p:nvPr>
        </p:nvSpPr>
        <p:spPr>
          <a:xfrm>
            <a:off x="8768283" y="3277179"/>
            <a:ext cx="3002400" cy="720000"/>
          </a:xfrm>
        </p:spPr>
        <p:txBody>
          <a:bodyPr/>
          <a:lstStyle/>
          <a:p>
            <a:r>
              <a:rPr lang="en-US"/>
              <a:t>Increasing customer retention rates by just 5% increases profits by 25% to 95%</a:t>
            </a:r>
          </a:p>
        </p:txBody>
      </p:sp>
      <p:sp>
        <p:nvSpPr>
          <p:cNvPr id="12" name="Text Placeholder 11">
            <a:extLst>
              <a:ext uri="{FF2B5EF4-FFF2-40B4-BE49-F238E27FC236}">
                <a16:creationId xmlns:a16="http://schemas.microsoft.com/office/drawing/2014/main" id="{D613626A-96F0-49D0-9E32-44D367876AB9}"/>
              </a:ext>
            </a:extLst>
          </p:cNvPr>
          <p:cNvSpPr>
            <a:spLocks noGrp="1"/>
          </p:cNvSpPr>
          <p:nvPr>
            <p:ph type="body" sz="quarter" idx="13"/>
          </p:nvPr>
        </p:nvSpPr>
        <p:spPr>
          <a:xfrm>
            <a:off x="8768283" y="4863820"/>
            <a:ext cx="3002400" cy="720000"/>
          </a:xfrm>
        </p:spPr>
        <p:txBody>
          <a:bodyPr/>
          <a:lstStyle/>
          <a:p>
            <a:r>
              <a:rPr lang="en-US"/>
              <a:t>The probability of selling to a prospective customer are 5-20%, for an existing one it’s 60-70%</a:t>
            </a:r>
          </a:p>
        </p:txBody>
      </p:sp>
      <p:sp>
        <p:nvSpPr>
          <p:cNvPr id="13" name="Text Placeholder 12">
            <a:extLst>
              <a:ext uri="{FF2B5EF4-FFF2-40B4-BE49-F238E27FC236}">
                <a16:creationId xmlns:a16="http://schemas.microsoft.com/office/drawing/2014/main" id="{92CC1E4F-F08E-48CF-A421-C123086296C5}"/>
              </a:ext>
            </a:extLst>
          </p:cNvPr>
          <p:cNvSpPr>
            <a:spLocks noGrp="1"/>
          </p:cNvSpPr>
          <p:nvPr>
            <p:ph type="body" sz="quarter" idx="16"/>
          </p:nvPr>
        </p:nvSpPr>
        <p:spPr/>
        <p:txBody>
          <a:bodyPr/>
          <a:lstStyle/>
          <a:p>
            <a:r>
              <a:rPr lang="en-US"/>
              <a:t>Cost</a:t>
            </a:r>
          </a:p>
        </p:txBody>
      </p:sp>
      <p:sp>
        <p:nvSpPr>
          <p:cNvPr id="14" name="Text Placeholder 13">
            <a:extLst>
              <a:ext uri="{FF2B5EF4-FFF2-40B4-BE49-F238E27FC236}">
                <a16:creationId xmlns:a16="http://schemas.microsoft.com/office/drawing/2014/main" id="{34E303A8-0739-4184-A1DA-B0B5FFC9F30D}"/>
              </a:ext>
            </a:extLst>
          </p:cNvPr>
          <p:cNvSpPr>
            <a:spLocks noGrp="1"/>
          </p:cNvSpPr>
          <p:nvPr>
            <p:ph type="body" sz="quarter" idx="17"/>
          </p:nvPr>
        </p:nvSpPr>
        <p:spPr/>
        <p:txBody>
          <a:bodyPr/>
          <a:lstStyle/>
          <a:p>
            <a:r>
              <a:rPr lang="en-US"/>
              <a:t>Increase profits</a:t>
            </a:r>
          </a:p>
        </p:txBody>
      </p:sp>
      <p:sp>
        <p:nvSpPr>
          <p:cNvPr id="15" name="Text Placeholder 14">
            <a:extLst>
              <a:ext uri="{FF2B5EF4-FFF2-40B4-BE49-F238E27FC236}">
                <a16:creationId xmlns:a16="http://schemas.microsoft.com/office/drawing/2014/main" id="{38FCB0E9-930B-4DEC-B0D9-58B9D66F4888}"/>
              </a:ext>
            </a:extLst>
          </p:cNvPr>
          <p:cNvSpPr>
            <a:spLocks noGrp="1"/>
          </p:cNvSpPr>
          <p:nvPr>
            <p:ph type="body" sz="quarter" idx="18"/>
          </p:nvPr>
        </p:nvSpPr>
        <p:spPr/>
        <p:txBody>
          <a:bodyPr/>
          <a:lstStyle/>
          <a:p>
            <a:r>
              <a:rPr lang="en-US"/>
              <a:t>Probability of selling</a:t>
            </a:r>
          </a:p>
        </p:txBody>
      </p:sp>
      <p:sp>
        <p:nvSpPr>
          <p:cNvPr id="16" name="Text Placeholder 15">
            <a:extLst>
              <a:ext uri="{FF2B5EF4-FFF2-40B4-BE49-F238E27FC236}">
                <a16:creationId xmlns:a16="http://schemas.microsoft.com/office/drawing/2014/main" id="{A38F3AB6-A0D2-4BC2-A39D-70724685CD19}"/>
              </a:ext>
            </a:extLst>
          </p:cNvPr>
          <p:cNvSpPr>
            <a:spLocks noGrp="1"/>
          </p:cNvSpPr>
          <p:nvPr>
            <p:ph type="body" sz="quarter" idx="21"/>
          </p:nvPr>
        </p:nvSpPr>
        <p:spPr>
          <a:xfrm>
            <a:off x="8768283" y="1692389"/>
            <a:ext cx="3002400" cy="720000"/>
          </a:xfrm>
        </p:spPr>
        <p:txBody>
          <a:bodyPr/>
          <a:lstStyle/>
          <a:p>
            <a:r>
              <a:rPr lang="en-US"/>
              <a:t>5x more expensive to attract a new customer than to keep one</a:t>
            </a:r>
          </a:p>
          <a:p>
            <a:r>
              <a:rPr lang="en-US"/>
              <a:t>70% of companies agree</a:t>
            </a:r>
          </a:p>
        </p:txBody>
      </p:sp>
      <p:sp>
        <p:nvSpPr>
          <p:cNvPr id="5" name="Slide Number Placeholder 4">
            <a:extLst>
              <a:ext uri="{FF2B5EF4-FFF2-40B4-BE49-F238E27FC236}">
                <a16:creationId xmlns:a16="http://schemas.microsoft.com/office/drawing/2014/main" id="{786D12B0-FACE-4BD5-BFB4-AACA04ACF8A8}"/>
              </a:ext>
            </a:extLst>
          </p:cNvPr>
          <p:cNvSpPr>
            <a:spLocks noGrp="1"/>
          </p:cNvSpPr>
          <p:nvPr>
            <p:ph type="sldNum" sz="quarter" idx="26"/>
          </p:nvPr>
        </p:nvSpPr>
        <p:spPr/>
        <p:txBody>
          <a:bodyPr/>
          <a:lstStyle/>
          <a:p>
            <a:fld id="{19B51A1E-902D-48AF-9020-955120F399B6}" type="slidenum">
              <a:rPr lang="en-ZA" smtClean="0"/>
              <a:pPr/>
              <a:t>11</a:t>
            </a:fld>
            <a:endParaRPr lang="en-ZA"/>
          </a:p>
        </p:txBody>
      </p:sp>
      <p:pic>
        <p:nvPicPr>
          <p:cNvPr id="26" name="Picture Placeholder 25" descr="Meeting">
            <a:extLst>
              <a:ext uri="{FF2B5EF4-FFF2-40B4-BE49-F238E27FC236}">
                <a16:creationId xmlns:a16="http://schemas.microsoft.com/office/drawing/2014/main" id="{10373344-B633-4247-A553-D78D71B12F6C}"/>
              </a:ext>
            </a:extLst>
          </p:cNvPr>
          <p:cNvPicPr>
            <a:picLocks noGrp="1" noChangeAspect="1"/>
          </p:cNvPicPr>
          <p:nvPr>
            <p:ph type="pic" sz="quarter" idx="30"/>
          </p:nvPr>
        </p:nvPicPr>
        <p:blipFill>
          <a:blip r:embed="rId3">
            <a:extLst>
              <a:ext uri="{96DAC541-7B7A-43D3-8B79-37D633B846F1}">
                <asvg:svgBlip xmlns:asvg="http://schemas.microsoft.com/office/drawing/2016/SVG/main" r:embed="rId4"/>
              </a:ext>
            </a:extLst>
          </a:blip>
          <a:srcRect/>
          <a:stretch>
            <a:fillRect/>
          </a:stretch>
        </p:blipFill>
        <p:spPr/>
      </p:pic>
      <p:pic>
        <p:nvPicPr>
          <p:cNvPr id="24" name="Picture Placeholder 23" descr="Upward trend">
            <a:extLst>
              <a:ext uri="{FF2B5EF4-FFF2-40B4-BE49-F238E27FC236}">
                <a16:creationId xmlns:a16="http://schemas.microsoft.com/office/drawing/2014/main" id="{BA72BF9B-EB72-44D5-9A78-278791035CC1}"/>
              </a:ext>
            </a:extLst>
          </p:cNvPr>
          <p:cNvPicPr>
            <a:picLocks noGrp="1" noChangeAspect="1"/>
          </p:cNvPicPr>
          <p:nvPr>
            <p:ph type="pic" sz="quarter" idx="31"/>
          </p:nvPr>
        </p:nvPicPr>
        <p:blipFill>
          <a:blip r:embed="rId5">
            <a:extLst>
              <a:ext uri="{96DAC541-7B7A-43D3-8B79-37D633B846F1}">
                <asvg:svgBlip xmlns:asvg="http://schemas.microsoft.com/office/drawing/2016/SVG/main" r:embed="rId6"/>
              </a:ext>
            </a:extLst>
          </a:blip>
          <a:srcRect t="115" b="115"/>
          <a:stretch>
            <a:fillRect/>
          </a:stretch>
        </p:blipFill>
        <p:spPr/>
      </p:pic>
      <p:pic>
        <p:nvPicPr>
          <p:cNvPr id="22" name="Picture Placeholder 21" descr="Coins">
            <a:extLst>
              <a:ext uri="{FF2B5EF4-FFF2-40B4-BE49-F238E27FC236}">
                <a16:creationId xmlns:a16="http://schemas.microsoft.com/office/drawing/2014/main" id="{E31B09BB-CB99-4D24-8098-EF553AF49C75}"/>
              </a:ext>
            </a:extLst>
          </p:cNvPr>
          <p:cNvPicPr>
            <a:picLocks noGrp="1" noChangeAspect="1"/>
          </p:cNvPicPr>
          <p:nvPr>
            <p:ph type="pic" sz="quarter" idx="32"/>
          </p:nvPr>
        </p:nvPicPr>
        <p:blipFill>
          <a:blip r:embed="rId7">
            <a:extLst>
              <a:ext uri="{96DAC541-7B7A-43D3-8B79-37D633B846F1}">
                <asvg:svgBlip xmlns:asvg="http://schemas.microsoft.com/office/drawing/2016/SVG/main" r:embed="rId8"/>
              </a:ext>
            </a:extLst>
          </a:blip>
          <a:srcRect/>
          <a:stretch>
            <a:fillRect/>
          </a:stretch>
        </p:blipFill>
        <p:spPr/>
      </p:pic>
      <p:pic>
        <p:nvPicPr>
          <p:cNvPr id="32" name="Picture 31" descr="A picture containing object&#10;&#10;Description automatically generated">
            <a:extLst>
              <a:ext uri="{FF2B5EF4-FFF2-40B4-BE49-F238E27FC236}">
                <a16:creationId xmlns:a16="http://schemas.microsoft.com/office/drawing/2014/main" id="{15B67574-8586-4266-8A34-7D4319CBD5DE}"/>
              </a:ext>
            </a:extLst>
          </p:cNvPr>
          <p:cNvPicPr>
            <a:picLocks noChangeAspect="1"/>
          </p:cNvPicPr>
          <p:nvPr/>
        </p:nvPicPr>
        <p:blipFill>
          <a:blip r:embed="rId9"/>
          <a:stretch>
            <a:fillRect/>
          </a:stretch>
        </p:blipFill>
        <p:spPr>
          <a:xfrm>
            <a:off x="746595" y="-449484"/>
            <a:ext cx="4815265" cy="3210177"/>
          </a:xfrm>
          <a:prstGeom prst="rect">
            <a:avLst/>
          </a:prstGeom>
        </p:spPr>
      </p:pic>
    </p:spTree>
    <p:extLst>
      <p:ext uri="{BB962C8B-B14F-4D97-AF65-F5344CB8AC3E}">
        <p14:creationId xmlns:p14="http://schemas.microsoft.com/office/powerpoint/2010/main" val="2316031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21FE410-8A0B-4CD4-884C-058341BAC6DE}"/>
              </a:ext>
            </a:extLst>
          </p:cNvPr>
          <p:cNvSpPr>
            <a:spLocks noGrp="1"/>
          </p:cNvSpPr>
          <p:nvPr>
            <p:ph type="title"/>
          </p:nvPr>
        </p:nvSpPr>
        <p:spPr/>
        <p:txBody>
          <a:bodyPr/>
          <a:lstStyle/>
          <a:p>
            <a:r>
              <a:rPr lang="en-US"/>
              <a:t>Feature engineering used in the model</a:t>
            </a:r>
          </a:p>
        </p:txBody>
      </p:sp>
      <p:pic>
        <p:nvPicPr>
          <p:cNvPr id="25" name="Content Placeholder 24" descr="Box">
            <a:extLst>
              <a:ext uri="{FF2B5EF4-FFF2-40B4-BE49-F238E27FC236}">
                <a16:creationId xmlns:a16="http://schemas.microsoft.com/office/drawing/2014/main" id="{8A2E2835-AEEE-4508-96D3-FFF4B792CDB6}"/>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3285457" y="2546570"/>
            <a:ext cx="1443422" cy="1443422"/>
          </a:xfrm>
        </p:spPr>
      </p:pic>
      <p:sp>
        <p:nvSpPr>
          <p:cNvPr id="10" name="Slide Number Placeholder 9">
            <a:extLst>
              <a:ext uri="{FF2B5EF4-FFF2-40B4-BE49-F238E27FC236}">
                <a16:creationId xmlns:a16="http://schemas.microsoft.com/office/drawing/2014/main" id="{78FBA3B9-EFF9-4CC3-A965-F61DB50DD459}"/>
              </a:ext>
            </a:extLst>
          </p:cNvPr>
          <p:cNvSpPr>
            <a:spLocks noGrp="1"/>
          </p:cNvSpPr>
          <p:nvPr>
            <p:ph type="sldNum" sz="quarter" idx="11"/>
          </p:nvPr>
        </p:nvSpPr>
        <p:spPr/>
        <p:txBody>
          <a:bodyPr/>
          <a:lstStyle/>
          <a:p>
            <a:fld id="{19B51A1E-902D-48AF-9020-955120F399B6}" type="slidenum">
              <a:rPr lang="en-ZA" smtClean="0"/>
              <a:pPr/>
              <a:t>12</a:t>
            </a:fld>
            <a:endParaRPr lang="en-ZA"/>
          </a:p>
        </p:txBody>
      </p:sp>
      <p:pic>
        <p:nvPicPr>
          <p:cNvPr id="34" name="Content Placeholder 24" descr="Box">
            <a:extLst>
              <a:ext uri="{FF2B5EF4-FFF2-40B4-BE49-F238E27FC236}">
                <a16:creationId xmlns:a16="http://schemas.microsoft.com/office/drawing/2014/main" id="{1346A3EE-24B1-4791-AF0D-E7105FE1C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5457" y="2546570"/>
            <a:ext cx="1443422" cy="1443422"/>
          </a:xfrm>
          <a:prstGeom prst="rect">
            <a:avLst/>
          </a:prstGeom>
        </p:spPr>
      </p:pic>
      <p:sp>
        <p:nvSpPr>
          <p:cNvPr id="36" name="Text Placeholder 16">
            <a:extLst>
              <a:ext uri="{FF2B5EF4-FFF2-40B4-BE49-F238E27FC236}">
                <a16:creationId xmlns:a16="http://schemas.microsoft.com/office/drawing/2014/main" id="{DF3E365B-7B34-4946-9F1B-F3DDC2BA52A2}"/>
              </a:ext>
            </a:extLst>
          </p:cNvPr>
          <p:cNvSpPr txBox="1">
            <a:spLocks/>
          </p:cNvSpPr>
          <p:nvPr/>
        </p:nvSpPr>
        <p:spPr>
          <a:xfrm>
            <a:off x="5111104" y="4054021"/>
            <a:ext cx="2160588" cy="359976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Average rating – does not consider orders where no ratings were given</a:t>
            </a:r>
            <a:endParaRPr lang="en-US"/>
          </a:p>
          <a:p>
            <a:pPr marL="0" indent="0">
              <a:buFont typeface="Arial" panose="020B0604020202020204" pitchFamily="34" charset="0"/>
              <a:buNone/>
            </a:pPr>
            <a:endParaRPr lang="en-US"/>
          </a:p>
        </p:txBody>
      </p:sp>
      <p:sp>
        <p:nvSpPr>
          <p:cNvPr id="38" name="Text Placeholder 17">
            <a:extLst>
              <a:ext uri="{FF2B5EF4-FFF2-40B4-BE49-F238E27FC236}">
                <a16:creationId xmlns:a16="http://schemas.microsoft.com/office/drawing/2014/main" id="{AD5D4A4D-10E5-4A77-B9F3-37C9AA2F622C}"/>
              </a:ext>
            </a:extLst>
          </p:cNvPr>
          <p:cNvSpPr txBox="1">
            <a:spLocks/>
          </p:cNvSpPr>
          <p:nvPr/>
        </p:nvSpPr>
        <p:spPr>
          <a:xfrm>
            <a:off x="9570297" y="4057086"/>
            <a:ext cx="2160588" cy="359977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Estimated time of arrival/Actual time of arrival – proportion, takes value of 0-1</a:t>
            </a:r>
            <a:endParaRPr lang="en-US"/>
          </a:p>
        </p:txBody>
      </p:sp>
      <p:sp>
        <p:nvSpPr>
          <p:cNvPr id="41" name="Text Placeholder 18">
            <a:extLst>
              <a:ext uri="{FF2B5EF4-FFF2-40B4-BE49-F238E27FC236}">
                <a16:creationId xmlns:a16="http://schemas.microsoft.com/office/drawing/2014/main" id="{C8E05418-39FD-4314-86B4-5E3A7507541E}"/>
              </a:ext>
            </a:extLst>
          </p:cNvPr>
          <p:cNvSpPr txBox="1">
            <a:spLocks/>
          </p:cNvSpPr>
          <p:nvPr/>
        </p:nvSpPr>
        <p:spPr>
          <a:xfrm>
            <a:off x="7259221" y="4045089"/>
            <a:ext cx="2160588" cy="3604235"/>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Percentage returned items</a:t>
            </a:r>
          </a:p>
        </p:txBody>
      </p:sp>
      <p:sp>
        <p:nvSpPr>
          <p:cNvPr id="42" name="Text Placeholder 15">
            <a:extLst>
              <a:ext uri="{FF2B5EF4-FFF2-40B4-BE49-F238E27FC236}">
                <a16:creationId xmlns:a16="http://schemas.microsoft.com/office/drawing/2014/main" id="{BC16B913-2131-448B-87A7-04C97453F2F2}"/>
              </a:ext>
            </a:extLst>
          </p:cNvPr>
          <p:cNvSpPr txBox="1">
            <a:spLocks/>
          </p:cNvSpPr>
          <p:nvPr/>
        </p:nvSpPr>
        <p:spPr>
          <a:xfrm>
            <a:off x="2926874" y="4012332"/>
            <a:ext cx="2160588" cy="3595304"/>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Number of orders</a:t>
            </a:r>
          </a:p>
          <a:p>
            <a:endParaRPr lang="en-US"/>
          </a:p>
        </p:txBody>
      </p:sp>
      <p:sp>
        <p:nvSpPr>
          <p:cNvPr id="43" name="TextBox 42">
            <a:extLst>
              <a:ext uri="{FF2B5EF4-FFF2-40B4-BE49-F238E27FC236}">
                <a16:creationId xmlns:a16="http://schemas.microsoft.com/office/drawing/2014/main" id="{4400EEF3-59A2-4A4B-B7CB-11E96E43FDDB}"/>
              </a:ext>
            </a:extLst>
          </p:cNvPr>
          <p:cNvSpPr txBox="1"/>
          <p:nvPr/>
        </p:nvSpPr>
        <p:spPr>
          <a:xfrm>
            <a:off x="808548" y="4035017"/>
            <a:ext cx="2160588" cy="3595303"/>
          </a:xfrm>
          <a:prstGeom prst="rect">
            <a:avLst/>
          </a:prstGeom>
        </p:spPr>
        <p:txBody>
          <a:bodyPr vert="horz" lIns="0" tIns="0" rIns="0" bIns="0" rtlCol="0">
            <a:noAutofit/>
          </a:bodyPr>
          <a:lstStyle>
            <a:lvl1pPr marL="266700" indent="-266700">
              <a:lnSpc>
                <a:spcPct val="90000"/>
              </a:lnSpc>
              <a:spcBef>
                <a:spcPts val="1000"/>
              </a:spcBef>
              <a:buFont typeface="Arial" panose="020B0604020202020204" pitchFamily="34" charset="0"/>
              <a:buChar char="•"/>
              <a:defRPr>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Average days between orders</a:t>
            </a:r>
          </a:p>
          <a:p>
            <a:endParaRPr lang="en-US"/>
          </a:p>
        </p:txBody>
      </p:sp>
      <p:pic>
        <p:nvPicPr>
          <p:cNvPr id="44" name="Graphic 43" descr="Star">
            <a:extLst>
              <a:ext uri="{FF2B5EF4-FFF2-40B4-BE49-F238E27FC236}">
                <a16:creationId xmlns:a16="http://schemas.microsoft.com/office/drawing/2014/main" id="{3E258A13-EDD8-4F30-86D6-01DDB73AF8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0871" y="2533012"/>
            <a:ext cx="1443421" cy="1443421"/>
          </a:xfrm>
          <a:prstGeom prst="rect">
            <a:avLst/>
          </a:prstGeom>
        </p:spPr>
      </p:pic>
      <p:sp>
        <p:nvSpPr>
          <p:cNvPr id="45" name="TextBox 44">
            <a:extLst>
              <a:ext uri="{FF2B5EF4-FFF2-40B4-BE49-F238E27FC236}">
                <a16:creationId xmlns:a16="http://schemas.microsoft.com/office/drawing/2014/main" id="{C408949D-CF94-4061-AE26-6CE555119F8A}"/>
              </a:ext>
            </a:extLst>
          </p:cNvPr>
          <p:cNvSpPr txBox="1"/>
          <p:nvPr/>
        </p:nvSpPr>
        <p:spPr>
          <a:xfrm>
            <a:off x="4852256" y="1571797"/>
            <a:ext cx="2620650" cy="362296"/>
          </a:xfrm>
          <a:prstGeom prst="rect">
            <a:avLst/>
          </a:prstGeom>
          <a:noFill/>
        </p:spPr>
        <p:txBody>
          <a:bodyPr wrap="square" lIns="0" tIns="0" rIns="0" bIns="0" rtlCol="0">
            <a:noAutofit/>
          </a:bodyPr>
          <a:lstStyle/>
          <a:p>
            <a:pPr algn="l"/>
            <a:r>
              <a:rPr lang="en-US" sz="3200">
                <a:solidFill>
                  <a:schemeClr val="tx1">
                    <a:lumMod val="75000"/>
                    <a:lumOff val="25000"/>
                  </a:schemeClr>
                </a:solidFill>
                <a:latin typeface="+mj-lt"/>
              </a:rPr>
              <a:t>Per customer</a:t>
            </a:r>
          </a:p>
        </p:txBody>
      </p:sp>
      <p:pic>
        <p:nvPicPr>
          <p:cNvPr id="46" name="Graphic 45" descr="Daily Calendar">
            <a:extLst>
              <a:ext uri="{FF2B5EF4-FFF2-40B4-BE49-F238E27FC236}">
                <a16:creationId xmlns:a16="http://schemas.microsoft.com/office/drawing/2014/main" id="{AC34F5E7-6FE6-46EA-9675-8352450B1B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8793" y="2527565"/>
            <a:ext cx="1443423" cy="1443423"/>
          </a:xfrm>
          <a:prstGeom prst="rect">
            <a:avLst/>
          </a:prstGeom>
        </p:spPr>
      </p:pic>
      <p:pic>
        <p:nvPicPr>
          <p:cNvPr id="47" name="Graphic 46" descr="Clock">
            <a:extLst>
              <a:ext uri="{FF2B5EF4-FFF2-40B4-BE49-F238E27FC236}">
                <a16:creationId xmlns:a16="http://schemas.microsoft.com/office/drawing/2014/main" id="{FE7FAC36-2700-4714-863A-9FE54E7B27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28880" y="2613664"/>
            <a:ext cx="1443422" cy="1443422"/>
          </a:xfrm>
          <a:prstGeom prst="rect">
            <a:avLst/>
          </a:prstGeom>
        </p:spPr>
      </p:pic>
      <p:pic>
        <p:nvPicPr>
          <p:cNvPr id="48" name="Graphic 47" descr="Bar chart">
            <a:extLst>
              <a:ext uri="{FF2B5EF4-FFF2-40B4-BE49-F238E27FC236}">
                <a16:creationId xmlns:a16="http://schemas.microsoft.com/office/drawing/2014/main" id="{ABF64C26-4477-4AE8-9D9B-2915D41B1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51628" y="2613664"/>
            <a:ext cx="1443422" cy="1443422"/>
          </a:xfrm>
          <a:prstGeom prst="rect">
            <a:avLst/>
          </a:prstGeom>
        </p:spPr>
      </p:pic>
      <p:pic>
        <p:nvPicPr>
          <p:cNvPr id="32" name="Graphic 31" descr="Star">
            <a:extLst>
              <a:ext uri="{FF2B5EF4-FFF2-40B4-BE49-F238E27FC236}">
                <a16:creationId xmlns:a16="http://schemas.microsoft.com/office/drawing/2014/main" id="{79F8A5B4-9889-4D1A-8C59-FD2324B3DF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0871" y="2533012"/>
            <a:ext cx="1443421" cy="1443421"/>
          </a:xfrm>
          <a:prstGeom prst="rect">
            <a:avLst/>
          </a:prstGeom>
        </p:spPr>
      </p:pic>
      <p:pic>
        <p:nvPicPr>
          <p:cNvPr id="35" name="Graphic 34" descr="Daily Calendar">
            <a:extLst>
              <a:ext uri="{FF2B5EF4-FFF2-40B4-BE49-F238E27FC236}">
                <a16:creationId xmlns:a16="http://schemas.microsoft.com/office/drawing/2014/main" id="{616ED3D3-ADF6-4E16-9990-EABBEB1414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8793" y="2527565"/>
            <a:ext cx="1443423" cy="1443423"/>
          </a:xfrm>
          <a:prstGeom prst="rect">
            <a:avLst/>
          </a:prstGeom>
        </p:spPr>
      </p:pic>
      <p:pic>
        <p:nvPicPr>
          <p:cNvPr id="37" name="Graphic 36" descr="Clock">
            <a:extLst>
              <a:ext uri="{FF2B5EF4-FFF2-40B4-BE49-F238E27FC236}">
                <a16:creationId xmlns:a16="http://schemas.microsoft.com/office/drawing/2014/main" id="{3AEABABE-BBBF-4533-A8BB-ACA94E6EAD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28880" y="2613664"/>
            <a:ext cx="1443422" cy="1443422"/>
          </a:xfrm>
          <a:prstGeom prst="rect">
            <a:avLst/>
          </a:prstGeom>
        </p:spPr>
      </p:pic>
      <p:pic>
        <p:nvPicPr>
          <p:cNvPr id="39" name="Graphic 38" descr="Bar chart">
            <a:extLst>
              <a:ext uri="{FF2B5EF4-FFF2-40B4-BE49-F238E27FC236}">
                <a16:creationId xmlns:a16="http://schemas.microsoft.com/office/drawing/2014/main" id="{D78CC65E-D898-45F4-9616-05B046F549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51628" y="2613664"/>
            <a:ext cx="1443422" cy="1443422"/>
          </a:xfrm>
          <a:prstGeom prst="rect">
            <a:avLst/>
          </a:prstGeom>
        </p:spPr>
      </p:pic>
    </p:spTree>
    <p:extLst>
      <p:ext uri="{BB962C8B-B14F-4D97-AF65-F5344CB8AC3E}">
        <p14:creationId xmlns:p14="http://schemas.microsoft.com/office/powerpoint/2010/main" val="4096085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20DE1BF-AF24-42B8-883D-538546A60F87}"/>
              </a:ext>
            </a:extLst>
          </p:cNvPr>
          <p:cNvSpPr>
            <a:spLocks noGrp="1"/>
          </p:cNvSpPr>
          <p:nvPr>
            <p:ph type="title"/>
          </p:nvPr>
        </p:nvSpPr>
        <p:spPr/>
        <p:txBody>
          <a:bodyPr/>
          <a:lstStyle/>
          <a:p>
            <a:r>
              <a:rPr lang="en-US"/>
              <a:t>How customer churn is defined and why</a:t>
            </a:r>
          </a:p>
        </p:txBody>
      </p:sp>
      <p:sp>
        <p:nvSpPr>
          <p:cNvPr id="10" name="Slide Number Placeholder 9">
            <a:extLst>
              <a:ext uri="{FF2B5EF4-FFF2-40B4-BE49-F238E27FC236}">
                <a16:creationId xmlns:a16="http://schemas.microsoft.com/office/drawing/2014/main" id="{4DB37511-3E63-4A8A-B1DA-BF79541D6AED}"/>
              </a:ext>
            </a:extLst>
          </p:cNvPr>
          <p:cNvSpPr>
            <a:spLocks noGrp="1"/>
          </p:cNvSpPr>
          <p:nvPr>
            <p:ph type="sldNum" sz="quarter" idx="11"/>
          </p:nvPr>
        </p:nvSpPr>
        <p:spPr/>
        <p:txBody>
          <a:bodyPr/>
          <a:lstStyle/>
          <a:p>
            <a:fld id="{19B51A1E-902D-48AF-9020-955120F399B6}" type="slidenum">
              <a:rPr lang="en-ZA" smtClean="0"/>
              <a:pPr/>
              <a:t>13</a:t>
            </a:fld>
            <a:endParaRPr lang="en-ZA"/>
          </a:p>
        </p:txBody>
      </p:sp>
      <p:sp>
        <p:nvSpPr>
          <p:cNvPr id="15" name="Text Placeholder 14">
            <a:extLst>
              <a:ext uri="{FF2B5EF4-FFF2-40B4-BE49-F238E27FC236}">
                <a16:creationId xmlns:a16="http://schemas.microsoft.com/office/drawing/2014/main" id="{A9BEC2F3-1372-498E-8585-F195A9F56A5D}"/>
              </a:ext>
            </a:extLst>
          </p:cNvPr>
          <p:cNvSpPr>
            <a:spLocks noGrp="1"/>
          </p:cNvSpPr>
          <p:nvPr>
            <p:ph type="body" sz="quarter" idx="4294967295"/>
          </p:nvPr>
        </p:nvSpPr>
        <p:spPr>
          <a:xfrm>
            <a:off x="2442545" y="1216781"/>
            <a:ext cx="599240" cy="325093"/>
          </a:xfrm>
        </p:spPr>
        <p:txBody>
          <a:bodyPr/>
          <a:lstStyle/>
          <a:p>
            <a:pPr marL="0" indent="0">
              <a:buNone/>
            </a:pPr>
            <a:r>
              <a:rPr lang="en-US" sz="2400">
                <a:latin typeface="+mj-lt"/>
              </a:rPr>
              <a:t>Bob</a:t>
            </a:r>
          </a:p>
        </p:txBody>
      </p:sp>
      <p:graphicFrame>
        <p:nvGraphicFramePr>
          <p:cNvPr id="46" name="Diagram 45">
            <a:extLst>
              <a:ext uri="{FF2B5EF4-FFF2-40B4-BE49-F238E27FC236}">
                <a16:creationId xmlns:a16="http://schemas.microsoft.com/office/drawing/2014/main" id="{708A4CDA-37F1-4218-8CB3-5F9A2C94C4DF}"/>
              </a:ext>
            </a:extLst>
          </p:cNvPr>
          <p:cNvGraphicFramePr/>
          <p:nvPr>
            <p:extLst>
              <p:ext uri="{D42A27DB-BD31-4B8C-83A1-F6EECF244321}">
                <p14:modId xmlns:p14="http://schemas.microsoft.com/office/powerpoint/2010/main" val="1290571844"/>
              </p:ext>
            </p:extLst>
          </p:nvPr>
        </p:nvGraphicFramePr>
        <p:xfrm>
          <a:off x="141082" y="2250435"/>
          <a:ext cx="6744436" cy="2468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3" name="Diagram 52">
            <a:extLst>
              <a:ext uri="{FF2B5EF4-FFF2-40B4-BE49-F238E27FC236}">
                <a16:creationId xmlns:a16="http://schemas.microsoft.com/office/drawing/2014/main" id="{5070486A-A8AE-4CEE-A633-3AFD20EF6BD6}"/>
              </a:ext>
            </a:extLst>
          </p:cNvPr>
          <p:cNvGraphicFramePr/>
          <p:nvPr>
            <p:extLst>
              <p:ext uri="{D42A27DB-BD31-4B8C-83A1-F6EECF244321}">
                <p14:modId xmlns:p14="http://schemas.microsoft.com/office/powerpoint/2010/main" val="1115814924"/>
              </p:ext>
            </p:extLst>
          </p:nvPr>
        </p:nvGraphicFramePr>
        <p:xfrm>
          <a:off x="6942261" y="2375633"/>
          <a:ext cx="4155428" cy="22679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Oval 4">
            <a:extLst>
              <a:ext uri="{FF2B5EF4-FFF2-40B4-BE49-F238E27FC236}">
                <a16:creationId xmlns:a16="http://schemas.microsoft.com/office/drawing/2014/main" id="{740CA8E9-CA98-4B6C-B84C-147B0723CBF8}"/>
              </a:ext>
            </a:extLst>
          </p:cNvPr>
          <p:cNvSpPr/>
          <p:nvPr/>
        </p:nvSpPr>
        <p:spPr>
          <a:xfrm>
            <a:off x="8226464" y="3676454"/>
            <a:ext cx="1689695" cy="641022"/>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B3D55DB0-55C6-4804-B297-2243E22ACB49}"/>
              </a:ext>
            </a:extLst>
          </p:cNvPr>
          <p:cNvGrpSpPr/>
          <p:nvPr/>
        </p:nvGrpSpPr>
        <p:grpSpPr>
          <a:xfrm>
            <a:off x="618133" y="4913162"/>
            <a:ext cx="4861089" cy="1461351"/>
            <a:chOff x="985345" y="4643557"/>
            <a:chExt cx="4861089" cy="1461351"/>
          </a:xfrm>
        </p:grpSpPr>
        <p:sp>
          <p:nvSpPr>
            <p:cNvPr id="7" name="Oval 6">
              <a:extLst>
                <a:ext uri="{FF2B5EF4-FFF2-40B4-BE49-F238E27FC236}">
                  <a16:creationId xmlns:a16="http://schemas.microsoft.com/office/drawing/2014/main" id="{D8D3B52B-696F-4356-801A-D79B3C6EF016}"/>
                </a:ext>
              </a:extLst>
            </p:cNvPr>
            <p:cNvSpPr/>
            <p:nvPr/>
          </p:nvSpPr>
          <p:spPr>
            <a:xfrm>
              <a:off x="985345" y="4643557"/>
              <a:ext cx="4861089" cy="146135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DCBBD8-D7EF-46FE-A7E7-16CB3FD40846}"/>
                </a:ext>
              </a:extLst>
            </p:cNvPr>
            <p:cNvSpPr txBox="1"/>
            <p:nvPr/>
          </p:nvSpPr>
          <p:spPr>
            <a:xfrm>
              <a:off x="1557237" y="5014018"/>
              <a:ext cx="4289197" cy="720427"/>
            </a:xfrm>
            <a:prstGeom prst="rect">
              <a:avLst/>
            </a:prstGeom>
            <a:noFill/>
          </p:spPr>
          <p:txBody>
            <a:bodyPr wrap="none" lIns="0" tIns="0" rIns="0" bIns="0" rtlCol="0">
              <a:noAutofit/>
            </a:bodyPr>
            <a:lstStyle/>
            <a:p>
              <a:pPr algn="l"/>
              <a:r>
                <a:rPr lang="en-US" sz="2400">
                  <a:solidFill>
                    <a:schemeClr val="tx1">
                      <a:lumMod val="75000"/>
                      <a:lumOff val="25000"/>
                    </a:schemeClr>
                  </a:solidFill>
                  <a:latin typeface="+mj-lt"/>
                </a:rPr>
                <a:t>How many days ago was the</a:t>
              </a:r>
            </a:p>
            <a:p>
              <a:pPr algn="l"/>
              <a:r>
                <a:rPr lang="en-US" sz="2400">
                  <a:solidFill>
                    <a:schemeClr val="tx1">
                      <a:lumMod val="75000"/>
                      <a:lumOff val="25000"/>
                    </a:schemeClr>
                  </a:solidFill>
                  <a:latin typeface="+mj-lt"/>
                </a:rPr>
                <a:t>last time Bob made an order?</a:t>
              </a:r>
            </a:p>
          </p:txBody>
        </p:sp>
      </p:grpSp>
      <p:grpSp>
        <p:nvGrpSpPr>
          <p:cNvPr id="37" name="Group 36">
            <a:extLst>
              <a:ext uri="{FF2B5EF4-FFF2-40B4-BE49-F238E27FC236}">
                <a16:creationId xmlns:a16="http://schemas.microsoft.com/office/drawing/2014/main" id="{6216EEE3-98AC-43A2-8CDC-782B3036A73A}"/>
              </a:ext>
            </a:extLst>
          </p:cNvPr>
          <p:cNvGrpSpPr/>
          <p:nvPr/>
        </p:nvGrpSpPr>
        <p:grpSpPr>
          <a:xfrm>
            <a:off x="5479222" y="4782046"/>
            <a:ext cx="3311294" cy="861791"/>
            <a:chOff x="5479222" y="4782046"/>
            <a:chExt cx="3311294" cy="861791"/>
          </a:xfrm>
        </p:grpSpPr>
        <p:cxnSp>
          <p:nvCxnSpPr>
            <p:cNvPr id="34" name="Connector: Elbow 33">
              <a:extLst>
                <a:ext uri="{FF2B5EF4-FFF2-40B4-BE49-F238E27FC236}">
                  <a16:creationId xmlns:a16="http://schemas.microsoft.com/office/drawing/2014/main" id="{0EF78A32-5FF5-4CD5-9201-D28A6BB058CC}"/>
                </a:ext>
              </a:extLst>
            </p:cNvPr>
            <p:cNvCxnSpPr>
              <a:cxnSpLocks/>
              <a:stCxn id="6" idx="3"/>
            </p:cNvCxnSpPr>
            <p:nvPr/>
          </p:nvCxnSpPr>
          <p:spPr>
            <a:xfrm flipV="1">
              <a:off x="5479222" y="5205417"/>
              <a:ext cx="1463039" cy="438420"/>
            </a:xfrm>
            <a:prstGeom prst="bentConnector3">
              <a:avLst>
                <a:gd name="adj1" fmla="val 2008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D36E8-B98C-4043-B3D1-962824B75856}"/>
                </a:ext>
              </a:extLst>
            </p:cNvPr>
            <p:cNvSpPr txBox="1"/>
            <p:nvPr/>
          </p:nvSpPr>
          <p:spPr>
            <a:xfrm>
              <a:off x="5967040" y="4790790"/>
              <a:ext cx="639415" cy="414627"/>
            </a:xfrm>
            <a:prstGeom prst="rect">
              <a:avLst/>
            </a:prstGeom>
            <a:noFill/>
          </p:spPr>
          <p:txBody>
            <a:bodyPr wrap="none" lIns="0" tIns="0" rIns="0" bIns="0" rtlCol="0">
              <a:noAutofit/>
            </a:bodyPr>
            <a:lstStyle/>
            <a:p>
              <a:pPr algn="l"/>
              <a:r>
                <a:rPr lang="en-US" sz="2800">
                  <a:solidFill>
                    <a:schemeClr val="tx1">
                      <a:lumMod val="75000"/>
                      <a:lumOff val="25000"/>
                    </a:schemeClr>
                  </a:solidFill>
                  <a:latin typeface="+mj-lt"/>
                </a:rPr>
                <a:t>&gt;35</a:t>
              </a:r>
            </a:p>
          </p:txBody>
        </p:sp>
        <p:sp>
          <p:nvSpPr>
            <p:cNvPr id="36" name="Oval 35">
              <a:extLst>
                <a:ext uri="{FF2B5EF4-FFF2-40B4-BE49-F238E27FC236}">
                  <a16:creationId xmlns:a16="http://schemas.microsoft.com/office/drawing/2014/main" id="{F4763733-3056-4603-BD23-152BD961F836}"/>
                </a:ext>
              </a:extLst>
            </p:cNvPr>
            <p:cNvSpPr/>
            <p:nvPr/>
          </p:nvSpPr>
          <p:spPr>
            <a:xfrm>
              <a:off x="6942261" y="4782046"/>
              <a:ext cx="1848255" cy="85132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We lost Bob!</a:t>
              </a:r>
            </a:p>
          </p:txBody>
        </p:sp>
      </p:grpSp>
      <p:grpSp>
        <p:nvGrpSpPr>
          <p:cNvPr id="39" name="Group 38">
            <a:extLst>
              <a:ext uri="{FF2B5EF4-FFF2-40B4-BE49-F238E27FC236}">
                <a16:creationId xmlns:a16="http://schemas.microsoft.com/office/drawing/2014/main" id="{131F25AC-C7E5-47D1-A81D-101735E21B25}"/>
              </a:ext>
            </a:extLst>
          </p:cNvPr>
          <p:cNvGrpSpPr/>
          <p:nvPr/>
        </p:nvGrpSpPr>
        <p:grpSpPr>
          <a:xfrm>
            <a:off x="5479222" y="5625143"/>
            <a:ext cx="3319168" cy="851321"/>
            <a:chOff x="5479222" y="5625143"/>
            <a:chExt cx="3319168" cy="851321"/>
          </a:xfrm>
        </p:grpSpPr>
        <p:cxnSp>
          <p:nvCxnSpPr>
            <p:cNvPr id="31" name="Connector: Elbow 30">
              <a:extLst>
                <a:ext uri="{FF2B5EF4-FFF2-40B4-BE49-F238E27FC236}">
                  <a16:creationId xmlns:a16="http://schemas.microsoft.com/office/drawing/2014/main" id="{84FA4511-8403-48C3-AAB8-DADFEDD39F55}"/>
                </a:ext>
              </a:extLst>
            </p:cNvPr>
            <p:cNvCxnSpPr>
              <a:cxnSpLocks/>
            </p:cNvCxnSpPr>
            <p:nvPr/>
          </p:nvCxnSpPr>
          <p:spPr>
            <a:xfrm>
              <a:off x="5479222" y="5625588"/>
              <a:ext cx="1463039" cy="451119"/>
            </a:xfrm>
            <a:prstGeom prst="bentConnector3">
              <a:avLst>
                <a:gd name="adj1" fmla="val 2008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3CB70A5-EE63-4E3A-A5DC-EF807D1C4540}"/>
                </a:ext>
              </a:extLst>
            </p:cNvPr>
            <p:cNvSpPr txBox="1"/>
            <p:nvPr/>
          </p:nvSpPr>
          <p:spPr>
            <a:xfrm>
              <a:off x="5869089" y="5643835"/>
              <a:ext cx="639415" cy="414627"/>
            </a:xfrm>
            <a:prstGeom prst="rect">
              <a:avLst/>
            </a:prstGeom>
            <a:noFill/>
          </p:spPr>
          <p:txBody>
            <a:bodyPr wrap="none" lIns="0" tIns="0" rIns="0" bIns="0" rtlCol="0">
              <a:noAutofit/>
            </a:bodyPr>
            <a:lstStyle/>
            <a:p>
              <a:pPr algn="l"/>
              <a:r>
                <a:rPr lang="en-US" sz="2800">
                  <a:solidFill>
                    <a:schemeClr val="tx1">
                      <a:lumMod val="75000"/>
                      <a:lumOff val="25000"/>
                    </a:schemeClr>
                  </a:solidFill>
                  <a:latin typeface="+mj-lt"/>
                </a:rPr>
                <a:t>&lt;=35</a:t>
              </a:r>
            </a:p>
          </p:txBody>
        </p:sp>
        <p:sp>
          <p:nvSpPr>
            <p:cNvPr id="42" name="Oval 41">
              <a:extLst>
                <a:ext uri="{FF2B5EF4-FFF2-40B4-BE49-F238E27FC236}">
                  <a16:creationId xmlns:a16="http://schemas.microsoft.com/office/drawing/2014/main" id="{14C25E92-8671-4128-B35B-ABF9747DC510}"/>
                </a:ext>
              </a:extLst>
            </p:cNvPr>
            <p:cNvSpPr/>
            <p:nvPr/>
          </p:nvSpPr>
          <p:spPr>
            <a:xfrm>
              <a:off x="6950135" y="5625143"/>
              <a:ext cx="1848255" cy="85132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mj-lt"/>
                </a:rPr>
                <a:t>Bob is still with us!</a:t>
              </a:r>
            </a:p>
          </p:txBody>
        </p:sp>
      </p:grpSp>
      <p:grpSp>
        <p:nvGrpSpPr>
          <p:cNvPr id="45" name="Group 44">
            <a:extLst>
              <a:ext uri="{FF2B5EF4-FFF2-40B4-BE49-F238E27FC236}">
                <a16:creationId xmlns:a16="http://schemas.microsoft.com/office/drawing/2014/main" id="{4C67F1B4-FB20-4902-9A8E-5EE67B0A4E5D}"/>
              </a:ext>
            </a:extLst>
          </p:cNvPr>
          <p:cNvGrpSpPr/>
          <p:nvPr/>
        </p:nvGrpSpPr>
        <p:grpSpPr>
          <a:xfrm>
            <a:off x="611751" y="3249684"/>
            <a:ext cx="4629780" cy="469540"/>
            <a:chOff x="611751" y="3249684"/>
            <a:chExt cx="4629780" cy="469540"/>
          </a:xfrm>
        </p:grpSpPr>
        <p:sp>
          <p:nvSpPr>
            <p:cNvPr id="44" name="Oval 43">
              <a:extLst>
                <a:ext uri="{FF2B5EF4-FFF2-40B4-BE49-F238E27FC236}">
                  <a16:creationId xmlns:a16="http://schemas.microsoft.com/office/drawing/2014/main" id="{16864F9B-331E-4455-A804-1C8A66C4F86E}"/>
                </a:ext>
              </a:extLst>
            </p:cNvPr>
            <p:cNvSpPr/>
            <p:nvPr/>
          </p:nvSpPr>
          <p:spPr>
            <a:xfrm>
              <a:off x="611751" y="3249684"/>
              <a:ext cx="553904" cy="46954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44622FCD-09D3-4569-9134-2FEE76F350EA}"/>
                </a:ext>
              </a:extLst>
            </p:cNvPr>
            <p:cNvSpPr/>
            <p:nvPr/>
          </p:nvSpPr>
          <p:spPr>
            <a:xfrm>
              <a:off x="1998889" y="3249684"/>
              <a:ext cx="553904" cy="46954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71312BAF-1530-4148-96A7-B2A6C7558FCB}"/>
                </a:ext>
              </a:extLst>
            </p:cNvPr>
            <p:cNvSpPr/>
            <p:nvPr/>
          </p:nvSpPr>
          <p:spPr>
            <a:xfrm>
              <a:off x="3341064" y="3249684"/>
              <a:ext cx="553904" cy="46954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F10F455-B960-4D41-9326-40386471709F}"/>
                </a:ext>
              </a:extLst>
            </p:cNvPr>
            <p:cNvSpPr/>
            <p:nvPr/>
          </p:nvSpPr>
          <p:spPr>
            <a:xfrm>
              <a:off x="4687627" y="3249684"/>
              <a:ext cx="553904" cy="469540"/>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pic>
        <p:nvPicPr>
          <p:cNvPr id="9" name="Graphic 8" descr="Mop and bucket">
            <a:extLst>
              <a:ext uri="{FF2B5EF4-FFF2-40B4-BE49-F238E27FC236}">
                <a16:creationId xmlns:a16="http://schemas.microsoft.com/office/drawing/2014/main" id="{0225BE54-E071-4422-9BA5-3ECB02486C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89673" y="1598283"/>
            <a:ext cx="914400" cy="914400"/>
          </a:xfrm>
          <a:prstGeom prst="rect">
            <a:avLst/>
          </a:prstGeom>
        </p:spPr>
      </p:pic>
      <p:pic>
        <p:nvPicPr>
          <p:cNvPr id="3" name="Graphic 2" descr="Man">
            <a:extLst>
              <a:ext uri="{FF2B5EF4-FFF2-40B4-BE49-F238E27FC236}">
                <a16:creationId xmlns:a16="http://schemas.microsoft.com/office/drawing/2014/main" id="{5B1E03E0-3CCF-4DE9-85EA-F3FA8B99012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95413" y="1584298"/>
            <a:ext cx="914400" cy="914400"/>
          </a:xfrm>
          <a:prstGeom prst="rect">
            <a:avLst/>
          </a:prstGeom>
        </p:spPr>
      </p:pic>
      <p:sp>
        <p:nvSpPr>
          <p:cNvPr id="16" name="Oval 15">
            <a:extLst>
              <a:ext uri="{FF2B5EF4-FFF2-40B4-BE49-F238E27FC236}">
                <a16:creationId xmlns:a16="http://schemas.microsoft.com/office/drawing/2014/main" id="{1F111709-78FE-41A4-A743-0908DA754C9A}"/>
              </a:ext>
            </a:extLst>
          </p:cNvPr>
          <p:cNvSpPr/>
          <p:nvPr/>
        </p:nvSpPr>
        <p:spPr>
          <a:xfrm rot="1524766">
            <a:off x="-8665280" y="2639967"/>
            <a:ext cx="8787857" cy="22178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solidFill>
                  <a:srgbClr val="FF0000"/>
                </a:solidFill>
                <a:latin typeface="+mj-lt"/>
              </a:rPr>
              <a:t>The definition of when a customer</a:t>
            </a:r>
          </a:p>
          <a:p>
            <a:pPr algn="ctr"/>
            <a:r>
              <a:rPr lang="en-US" sz="5000">
                <a:solidFill>
                  <a:srgbClr val="FF0000"/>
                </a:solidFill>
                <a:latin typeface="+mj-lt"/>
              </a:rPr>
              <a:t> has churned can change to a longer or shorter time!</a:t>
            </a:r>
          </a:p>
          <a:p>
            <a:pPr algn="ctr"/>
            <a:endParaRPr lang="en-US" sz="5000">
              <a:latin typeface="+mj-lt"/>
            </a:endParaRPr>
          </a:p>
        </p:txBody>
      </p:sp>
    </p:spTree>
    <p:extLst>
      <p:ext uri="{BB962C8B-B14F-4D97-AF65-F5344CB8AC3E}">
        <p14:creationId xmlns:p14="http://schemas.microsoft.com/office/powerpoint/2010/main" val="306450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
                                            <p:graphicEl>
                                              <a:dgm id="{F4D24E5E-DB13-41F0-A562-8655A504F5A4}"/>
                                            </p:graphicEl>
                                          </p:spTgt>
                                        </p:tgtEl>
                                        <p:attrNameLst>
                                          <p:attrName>style.visibility</p:attrName>
                                        </p:attrNameLst>
                                      </p:cBhvr>
                                      <p:to>
                                        <p:strVal val="visible"/>
                                      </p:to>
                                    </p:set>
                                    <p:animEffect transition="in" filter="fade">
                                      <p:cBhvr>
                                        <p:cTn id="21" dur="500"/>
                                        <p:tgtEl>
                                          <p:spTgt spid="46">
                                            <p:graphicEl>
                                              <a:dgm id="{F4D24E5E-DB13-41F0-A562-8655A504F5A4}"/>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
                                            <p:graphicEl>
                                              <a:dgm id="{AB58CF1F-79BA-4169-A908-564B9B814B27}"/>
                                            </p:graphicEl>
                                          </p:spTgt>
                                        </p:tgtEl>
                                        <p:attrNameLst>
                                          <p:attrName>style.visibility</p:attrName>
                                        </p:attrNameLst>
                                      </p:cBhvr>
                                      <p:to>
                                        <p:strVal val="visible"/>
                                      </p:to>
                                    </p:set>
                                    <p:animEffect transition="in" filter="fade">
                                      <p:cBhvr>
                                        <p:cTn id="26" dur="500"/>
                                        <p:tgtEl>
                                          <p:spTgt spid="46">
                                            <p:graphicEl>
                                              <a:dgm id="{AB58CF1F-79BA-4169-A908-564B9B814B2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graphicEl>
                                              <a:dgm id="{DAD1A5E5-08DB-40BD-AFB9-4F67410F52BE}"/>
                                            </p:graphicEl>
                                          </p:spTgt>
                                        </p:tgtEl>
                                        <p:attrNameLst>
                                          <p:attrName>style.visibility</p:attrName>
                                        </p:attrNameLst>
                                      </p:cBhvr>
                                      <p:to>
                                        <p:strVal val="visible"/>
                                      </p:to>
                                    </p:set>
                                    <p:animEffect transition="in" filter="fade">
                                      <p:cBhvr>
                                        <p:cTn id="31" dur="500"/>
                                        <p:tgtEl>
                                          <p:spTgt spid="46">
                                            <p:graphicEl>
                                              <a:dgm id="{DAD1A5E5-08DB-40BD-AFB9-4F67410F52B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6">
                                            <p:graphicEl>
                                              <a:dgm id="{7B47D539-3CE1-4ACD-AF4E-413B89CDC686}"/>
                                            </p:graphicEl>
                                          </p:spTgt>
                                        </p:tgtEl>
                                        <p:attrNameLst>
                                          <p:attrName>style.visibility</p:attrName>
                                        </p:attrNameLst>
                                      </p:cBhvr>
                                      <p:to>
                                        <p:strVal val="visible"/>
                                      </p:to>
                                    </p:set>
                                    <p:animEffect transition="in" filter="fade">
                                      <p:cBhvr>
                                        <p:cTn id="36" dur="500"/>
                                        <p:tgtEl>
                                          <p:spTgt spid="46">
                                            <p:graphicEl>
                                              <a:dgm id="{7B47D539-3CE1-4ACD-AF4E-413B89CDC686}"/>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6">
                                            <p:graphicEl>
                                              <a:dgm id="{2CB19464-4677-49EA-A4D8-F4B5E03E921A}"/>
                                            </p:graphicEl>
                                          </p:spTgt>
                                        </p:tgtEl>
                                        <p:attrNameLst>
                                          <p:attrName>style.visibility</p:attrName>
                                        </p:attrNameLst>
                                      </p:cBhvr>
                                      <p:to>
                                        <p:strVal val="visible"/>
                                      </p:to>
                                    </p:set>
                                    <p:animEffect transition="in" filter="fade">
                                      <p:cBhvr>
                                        <p:cTn id="41" dur="500"/>
                                        <p:tgtEl>
                                          <p:spTgt spid="46">
                                            <p:graphicEl>
                                              <a:dgm id="{2CB19464-4677-49EA-A4D8-F4B5E03E921A}"/>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6">
                                            <p:graphicEl>
                                              <a:dgm id="{81FE8570-2630-456B-B534-671D8F434CEF}"/>
                                            </p:graphicEl>
                                          </p:spTgt>
                                        </p:tgtEl>
                                        <p:attrNameLst>
                                          <p:attrName>style.visibility</p:attrName>
                                        </p:attrNameLst>
                                      </p:cBhvr>
                                      <p:to>
                                        <p:strVal val="visible"/>
                                      </p:to>
                                    </p:set>
                                    <p:animEffect transition="in" filter="fade">
                                      <p:cBhvr>
                                        <p:cTn id="46" dur="500"/>
                                        <p:tgtEl>
                                          <p:spTgt spid="46">
                                            <p:graphicEl>
                                              <a:dgm id="{81FE8570-2630-456B-B534-671D8F434CEF}"/>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6">
                                            <p:graphicEl>
                                              <a:dgm id="{4E66688E-65C7-40E8-801F-F8518EEB9F2E}"/>
                                            </p:graphicEl>
                                          </p:spTgt>
                                        </p:tgtEl>
                                        <p:attrNameLst>
                                          <p:attrName>style.visibility</p:attrName>
                                        </p:attrNameLst>
                                      </p:cBhvr>
                                      <p:to>
                                        <p:strVal val="visible"/>
                                      </p:to>
                                    </p:set>
                                    <p:animEffect transition="in" filter="fade">
                                      <p:cBhvr>
                                        <p:cTn id="51" dur="500"/>
                                        <p:tgtEl>
                                          <p:spTgt spid="46">
                                            <p:graphicEl>
                                              <a:dgm id="{4E66688E-65C7-40E8-801F-F8518EEB9F2E}"/>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6">
                                            <p:graphicEl>
                                              <a:dgm id="{0BC6007E-0AA4-422D-BF7B-36F9DBC75D80}"/>
                                            </p:graphicEl>
                                          </p:spTgt>
                                        </p:tgtEl>
                                        <p:attrNameLst>
                                          <p:attrName>style.visibility</p:attrName>
                                        </p:attrNameLst>
                                      </p:cBhvr>
                                      <p:to>
                                        <p:strVal val="visible"/>
                                      </p:to>
                                    </p:set>
                                    <p:animEffect transition="in" filter="fade">
                                      <p:cBhvr>
                                        <p:cTn id="56" dur="500"/>
                                        <p:tgtEl>
                                          <p:spTgt spid="46">
                                            <p:graphicEl>
                                              <a:dgm id="{0BC6007E-0AA4-422D-BF7B-36F9DBC75D80}"/>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6">
                                            <p:graphicEl>
                                              <a:dgm id="{719F2BEE-FD0F-4700-B5CD-B688CAD62F36}"/>
                                            </p:graphicEl>
                                          </p:spTgt>
                                        </p:tgtEl>
                                        <p:attrNameLst>
                                          <p:attrName>style.visibility</p:attrName>
                                        </p:attrNameLst>
                                      </p:cBhvr>
                                      <p:to>
                                        <p:strVal val="visible"/>
                                      </p:to>
                                    </p:set>
                                    <p:animEffect transition="in" filter="fade">
                                      <p:cBhvr>
                                        <p:cTn id="61" dur="500"/>
                                        <p:tgtEl>
                                          <p:spTgt spid="46">
                                            <p:graphicEl>
                                              <a:dgm id="{719F2BEE-FD0F-4700-B5CD-B688CAD62F36}"/>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6">
                                            <p:graphicEl>
                                              <a:dgm id="{208A6BC9-4EA2-49F8-8C49-E76F5826D219}"/>
                                            </p:graphicEl>
                                          </p:spTgt>
                                        </p:tgtEl>
                                        <p:attrNameLst>
                                          <p:attrName>style.visibility</p:attrName>
                                        </p:attrNameLst>
                                      </p:cBhvr>
                                      <p:to>
                                        <p:strVal val="visible"/>
                                      </p:to>
                                    </p:set>
                                    <p:animEffect transition="in" filter="fade">
                                      <p:cBhvr>
                                        <p:cTn id="66" dur="500"/>
                                        <p:tgtEl>
                                          <p:spTgt spid="46">
                                            <p:graphicEl>
                                              <a:dgm id="{208A6BC9-4EA2-49F8-8C49-E76F5826D219}"/>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3">
                                            <p:graphicEl>
                                              <a:dgm id="{855F7988-F079-4478-BFFC-6379742CF78D}"/>
                                            </p:graphic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graphicEl>
                                              <a:dgm id="{7498842D-30DE-4857-80DF-A173043E7321}"/>
                                            </p:graphic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graphicEl>
                                              <a:dgm id="{F2E04E4B-CD10-4788-BFCC-5182D66DB177}"/>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circle(in)">
                                      <p:cBhvr>
                                        <p:cTn id="79" dur="20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3">
                                            <p:graphicEl>
                                              <a:dgm id="{8D5D1E91-7E2C-47B9-92A2-5FD286731A9B}"/>
                                            </p:graphic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3">
                                            <p:graphicEl>
                                              <a:dgm id="{68155015-86BF-41DB-93B1-E8A3CE7542FD}"/>
                                            </p:graphicEl>
                                          </p:spTgt>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3">
                                            <p:graphicEl>
                                              <a:dgm id="{C4CB2459-C441-4096-BC2F-FE7DC3CCB89B}"/>
                                            </p:graphic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3">
                                            <p:graphicEl>
                                              <a:dgm id="{727357C6-9EF0-436D-AAF8-B1FDE70B0D59}"/>
                                            </p:graphic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3">
                                            <p:graphicEl>
                                              <a:dgm id="{EA3368A1-5FAA-4FE3-975B-3D6F5E02F265}"/>
                                            </p:graphicEl>
                                          </p:spTgt>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3">
                                            <p:graphicEl>
                                              <a:dgm id="{43615863-A582-4F56-B2B5-194C22CE61DD}"/>
                                            </p:graphic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500"/>
                                        <p:tgtEl>
                                          <p:spTgt spid="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8"/>
                                        </p:tgtEl>
                                        <p:attrNameLst>
                                          <p:attrName>style.visibility</p:attrName>
                                        </p:attrNameLst>
                                      </p:cBhvr>
                                      <p:to>
                                        <p:strVal val="visible"/>
                                      </p:to>
                                    </p:set>
                                    <p:animEffect transition="in" filter="fade">
                                      <p:cBhvr>
                                        <p:cTn id="105" dur="500"/>
                                        <p:tgtEl>
                                          <p:spTgt spid="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fade">
                                      <p:cBhvr>
                                        <p:cTn id="110" dur="500"/>
                                        <p:tgtEl>
                                          <p:spTgt spid="3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Graphic spid="46" grpId="0" uiExpand="1">
        <p:bldSub>
          <a:bldDgm bld="one"/>
        </p:bldSub>
      </p:bldGraphic>
      <p:bldGraphic spid="53" grpId="0" uiExpand="1">
        <p:bldSub>
          <a:bldDgm bld="one"/>
        </p:bldSub>
      </p:bldGraphic>
      <p:bldP spid="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A07E96-3969-4595-802D-25631B3CB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D4EE850F-AE83-4C3F-A64D-8B67DEF33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4" name="Freeform 5">
              <a:extLst>
                <a:ext uri="{FF2B5EF4-FFF2-40B4-BE49-F238E27FC236}">
                  <a16:creationId xmlns:a16="http://schemas.microsoft.com/office/drawing/2014/main" id="{1BC9603D-FE04-4520-8E50-7C75B9CA22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0A0E3407-9CB8-45DA-9F2E-5B81388C1D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091A4076-E94C-4E3A-BDAF-3D51C167CE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257CB374-17D4-4D8A-8F6A-D79BAE50EB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9">
              <a:extLst>
                <a:ext uri="{FF2B5EF4-FFF2-40B4-BE49-F238E27FC236}">
                  <a16:creationId xmlns:a16="http://schemas.microsoft.com/office/drawing/2014/main" id="{6CAD8AE5-485A-40A6-9A10-B2D46F293A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a:extLst>
                <a:ext uri="{FF2B5EF4-FFF2-40B4-BE49-F238E27FC236}">
                  <a16:creationId xmlns:a16="http://schemas.microsoft.com/office/drawing/2014/main" id="{1A323CDF-8C44-4003-8C7E-56DA0652E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a:extLst>
                <a:ext uri="{FF2B5EF4-FFF2-40B4-BE49-F238E27FC236}">
                  <a16:creationId xmlns:a16="http://schemas.microsoft.com/office/drawing/2014/main" id="{588FAE68-2618-4A05-9619-5B0476CF8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a:extLst>
                <a:ext uri="{FF2B5EF4-FFF2-40B4-BE49-F238E27FC236}">
                  <a16:creationId xmlns:a16="http://schemas.microsoft.com/office/drawing/2014/main" id="{8BD498FC-EB33-41D8-844F-F8B658B14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2E631E6C-DAC5-4239-818A-AA7E4D372C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a:extLst>
                <a:ext uri="{FF2B5EF4-FFF2-40B4-BE49-F238E27FC236}">
                  <a16:creationId xmlns:a16="http://schemas.microsoft.com/office/drawing/2014/main" id="{9AF25E18-21FA-4C72-BFBA-6970C2299A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a:extLst>
                <a:ext uri="{FF2B5EF4-FFF2-40B4-BE49-F238E27FC236}">
                  <a16:creationId xmlns:a16="http://schemas.microsoft.com/office/drawing/2014/main" id="{FEFCA527-806C-494B-B0FA-BC2DCBB8A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1348858B-E257-4F55-824B-A4E0E12B2D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a:extLst>
                <a:ext uri="{FF2B5EF4-FFF2-40B4-BE49-F238E27FC236}">
                  <a16:creationId xmlns:a16="http://schemas.microsoft.com/office/drawing/2014/main" id="{0328079F-5D7D-4C32-94FE-4746AABC90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8">
              <a:extLst>
                <a:ext uri="{FF2B5EF4-FFF2-40B4-BE49-F238E27FC236}">
                  <a16:creationId xmlns:a16="http://schemas.microsoft.com/office/drawing/2014/main" id="{936F7460-760A-4C69-B444-66970423A6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9">
              <a:extLst>
                <a:ext uri="{FF2B5EF4-FFF2-40B4-BE49-F238E27FC236}">
                  <a16:creationId xmlns:a16="http://schemas.microsoft.com/office/drawing/2014/main" id="{046A42DA-07A5-4FC4-9A8E-E7803145E8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a:extLst>
                <a:ext uri="{FF2B5EF4-FFF2-40B4-BE49-F238E27FC236}">
                  <a16:creationId xmlns:a16="http://schemas.microsoft.com/office/drawing/2014/main" id="{EAD3D7E7-545F-40E9-9CDA-83D9F4E4BF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a:extLst>
                <a:ext uri="{FF2B5EF4-FFF2-40B4-BE49-F238E27FC236}">
                  <a16:creationId xmlns:a16="http://schemas.microsoft.com/office/drawing/2014/main" id="{A82941B0-23C5-480D-8374-A5427FDF0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2">
              <a:extLst>
                <a:ext uri="{FF2B5EF4-FFF2-40B4-BE49-F238E27FC236}">
                  <a16:creationId xmlns:a16="http://schemas.microsoft.com/office/drawing/2014/main" id="{E25E04FF-BCA7-48D1-B958-C35D3E94E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
              <a:extLst>
                <a:ext uri="{FF2B5EF4-FFF2-40B4-BE49-F238E27FC236}">
                  <a16:creationId xmlns:a16="http://schemas.microsoft.com/office/drawing/2014/main" id="{A7E8EF9C-5522-451C-8CB5-0575E24523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C7D119FF-606C-4006-A3CB-C83426DCA1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58942" y="3893141"/>
            <a:ext cx="5648782" cy="1771275"/>
            <a:chOff x="3258942" y="3893141"/>
            <a:chExt cx="5648782" cy="1771275"/>
          </a:xfrm>
        </p:grpSpPr>
        <p:sp>
          <p:nvSpPr>
            <p:cNvPr id="95" name="Isosceles Triangle 39">
              <a:extLst>
                <a:ext uri="{FF2B5EF4-FFF2-40B4-BE49-F238E27FC236}">
                  <a16:creationId xmlns:a16="http://schemas.microsoft.com/office/drawing/2014/main" id="{C910710A-4E31-4871-8A01-586AC5FC0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1437FA2-C275-4241-AD89-34B44DE74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58942" y="3893141"/>
              <a:ext cx="5648782"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itle 32">
            <a:extLst>
              <a:ext uri="{FF2B5EF4-FFF2-40B4-BE49-F238E27FC236}">
                <a16:creationId xmlns:a16="http://schemas.microsoft.com/office/drawing/2014/main" id="{638AD178-F354-4A77-98AD-F59ED0E2AA59}"/>
              </a:ext>
            </a:extLst>
          </p:cNvPr>
          <p:cNvSpPr>
            <a:spLocks noGrp="1"/>
          </p:cNvSpPr>
          <p:nvPr>
            <p:ph type="ctrTitle"/>
          </p:nvPr>
        </p:nvSpPr>
        <p:spPr>
          <a:xfrm>
            <a:off x="3339894" y="4153388"/>
            <a:ext cx="5495069" cy="899715"/>
          </a:xfrm>
          <a:solidFill>
            <a:schemeClr val="accent1">
              <a:alpha val="80000"/>
            </a:schemeClr>
          </a:solidFill>
        </p:spPr>
        <p:txBody>
          <a:bodyPr vert="horz" lIns="91440" tIns="45720" rIns="91440" bIns="45720" rtlCol="0" anchor="b">
            <a:normAutofit fontScale="90000"/>
          </a:bodyPr>
          <a:lstStyle/>
          <a:p>
            <a:pPr algn="ctr"/>
            <a:r>
              <a:rPr lang="en-US" sz="6000" kern="1200">
                <a:solidFill>
                  <a:srgbClr val="FFFFFF"/>
                </a:solidFill>
                <a:latin typeface="+mj-lt"/>
                <a:ea typeface="+mj-ea"/>
                <a:cs typeface="+mj-cs"/>
              </a:rPr>
              <a:t>Churn Analysis</a:t>
            </a:r>
          </a:p>
        </p:txBody>
      </p:sp>
      <p:sp>
        <p:nvSpPr>
          <p:cNvPr id="3" name="Slide Number Placeholder 2">
            <a:extLst>
              <a:ext uri="{FF2B5EF4-FFF2-40B4-BE49-F238E27FC236}">
                <a16:creationId xmlns:a16="http://schemas.microsoft.com/office/drawing/2014/main" id="{0FA04296-42D1-4F98-A493-4A4B94A56DC2}"/>
              </a:ext>
            </a:extLst>
          </p:cNvPr>
          <p:cNvSpPr>
            <a:spLocks noGrp="1"/>
          </p:cNvSpPr>
          <p:nvPr>
            <p:ph type="sldNum" sz="quarter" idx="4294967295"/>
          </p:nvPr>
        </p:nvSpPr>
        <p:spPr>
          <a:xfrm>
            <a:off x="10469880" y="320040"/>
            <a:ext cx="914400" cy="320040"/>
          </a:xfrm>
        </p:spPr>
        <p:txBody>
          <a:bodyPr vert="horz" lIns="91440" tIns="45720" rIns="91440" bIns="45720" rtlCol="0" anchor="ctr">
            <a:normAutofit/>
          </a:bodyPr>
          <a:lstStyle/>
          <a:p>
            <a:pPr algn="r">
              <a:lnSpc>
                <a:spcPct val="90000"/>
              </a:lnSpc>
              <a:spcAft>
                <a:spcPts val="600"/>
              </a:spcAft>
            </a:pPr>
            <a:fld id="{19B51A1E-902D-48AF-9020-955120F399B6}" type="slidenum">
              <a:rPr lang="en-US" sz="900" smtClean="0">
                <a:solidFill>
                  <a:schemeClr val="tx1">
                    <a:tint val="75000"/>
                  </a:schemeClr>
                </a:solidFill>
                <a:latin typeface="+mn-lt"/>
              </a:rPr>
              <a:pPr algn="r">
                <a:lnSpc>
                  <a:spcPct val="90000"/>
                </a:lnSpc>
                <a:spcAft>
                  <a:spcPts val="600"/>
                </a:spcAft>
              </a:pPr>
              <a:t>14</a:t>
            </a:fld>
            <a:endParaRPr lang="en-US" sz="900">
              <a:solidFill>
                <a:schemeClr val="tx1">
                  <a:tint val="75000"/>
                </a:schemeClr>
              </a:solidFill>
              <a:latin typeface="+mn-lt"/>
            </a:endParaRPr>
          </a:p>
        </p:txBody>
      </p:sp>
      <p:sp>
        <p:nvSpPr>
          <p:cNvPr id="98" name="Rectangle 97">
            <a:extLst>
              <a:ext uri="{FF2B5EF4-FFF2-40B4-BE49-F238E27FC236}">
                <a16:creationId xmlns:a16="http://schemas.microsoft.com/office/drawing/2014/main" id="{BC72E954-3173-4229-93A2-B05A46E09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8942" y="1177047"/>
            <a:ext cx="5648782" cy="2623954"/>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Run">
            <a:extLst>
              <a:ext uri="{FF2B5EF4-FFF2-40B4-BE49-F238E27FC236}">
                <a16:creationId xmlns:a16="http://schemas.microsoft.com/office/drawing/2014/main" id="{E8E4511A-19BF-4D91-88D1-25206C733C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43021" y="1344133"/>
            <a:ext cx="2289685" cy="2289685"/>
          </a:xfrm>
          <a:prstGeom prst="rect">
            <a:avLst/>
          </a:prstGeom>
          <a:ln w="12700">
            <a:noFill/>
          </a:ln>
        </p:spPr>
      </p:pic>
    </p:spTree>
    <p:extLst>
      <p:ext uri="{BB962C8B-B14F-4D97-AF65-F5344CB8AC3E}">
        <p14:creationId xmlns:p14="http://schemas.microsoft.com/office/powerpoint/2010/main" val="206247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8C753AB-4CB9-4510-A88D-43102DF3E1C6}"/>
              </a:ext>
            </a:extLst>
          </p:cNvPr>
          <p:cNvSpPr>
            <a:spLocks noGrp="1"/>
          </p:cNvSpPr>
          <p:nvPr>
            <p:ph type="title"/>
          </p:nvPr>
        </p:nvSpPr>
        <p:spPr>
          <a:xfrm>
            <a:off x="546351" y="433545"/>
            <a:ext cx="11139854" cy="930447"/>
          </a:xfrm>
        </p:spPr>
        <p:txBody>
          <a:bodyPr anchor="b"/>
          <a:lstStyle/>
          <a:p>
            <a:pPr algn="ctr"/>
            <a:r>
              <a:rPr lang="en-US" sz="5400">
                <a:solidFill>
                  <a:srgbClr val="FFFFFF"/>
                </a:solidFill>
              </a:rPr>
              <a:t>Churn distribution</a:t>
            </a:r>
          </a:p>
        </p:txBody>
      </p:sp>
      <p:cxnSp>
        <p:nvCxnSpPr>
          <p:cNvPr id="35" name="Straight Connector 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43228F2-6783-44D4-AF5A-9AB4E7546521}"/>
              </a:ext>
            </a:extLst>
          </p:cNvPr>
          <p:cNvSpPr>
            <a:spLocks noGrp="1"/>
          </p:cNvSpPr>
          <p:nvPr>
            <p:ph type="sldNum" sz="quarter" idx="11"/>
          </p:nvPr>
        </p:nvSpPr>
        <p:spPr>
          <a:xfrm>
            <a:off x="8603343" y="6522430"/>
            <a:ext cx="2743200" cy="347472"/>
          </a:xfrm>
        </p:spPr>
        <p:txBody>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15</a:t>
            </a:fld>
            <a:endParaRPr lang="en-US" sz="1100">
              <a:solidFill>
                <a:srgbClr val="898989"/>
              </a:solidFill>
              <a:latin typeface="+mn-lt"/>
            </a:endParaRPr>
          </a:p>
        </p:txBody>
      </p:sp>
      <p:pic>
        <p:nvPicPr>
          <p:cNvPr id="17" name="Picture 16">
            <a:extLst>
              <a:ext uri="{FF2B5EF4-FFF2-40B4-BE49-F238E27FC236}">
                <a16:creationId xmlns:a16="http://schemas.microsoft.com/office/drawing/2014/main" id="{383975FA-0816-4C9B-8815-43893D344F01}"/>
              </a:ext>
            </a:extLst>
          </p:cNvPr>
          <p:cNvPicPr>
            <a:picLocks noChangeAspect="1"/>
          </p:cNvPicPr>
          <p:nvPr/>
        </p:nvPicPr>
        <p:blipFill rotWithShape="1">
          <a:blip r:embed="rId2">
            <a:extLst/>
          </a:blip>
          <a:srcRect r="1538" b="16538"/>
          <a:stretch/>
        </p:blipFill>
        <p:spPr>
          <a:xfrm>
            <a:off x="1215401" y="2694812"/>
            <a:ext cx="4248275" cy="3729643"/>
          </a:xfrm>
          <a:prstGeom prst="rect">
            <a:avLst/>
          </a:prstGeom>
          <a:ln>
            <a:noFill/>
          </a:ln>
          <a:effectLst>
            <a:outerShdw blurRad="292100" dist="139700" dir="2700000" algn="tl" rotWithShape="0">
              <a:srgbClr val="333333">
                <a:alpha val="65000"/>
              </a:srgbClr>
            </a:outerShdw>
          </a:effectLst>
        </p:spPr>
      </p:pic>
      <p:cxnSp>
        <p:nvCxnSpPr>
          <p:cNvPr id="37" name="Straight Connector 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1054970-E695-485F-AEC6-290D90891B11}"/>
              </a:ext>
            </a:extLst>
          </p:cNvPr>
          <p:cNvPicPr>
            <a:picLocks noChangeAspect="1"/>
          </p:cNvPicPr>
          <p:nvPr/>
        </p:nvPicPr>
        <p:blipFill rotWithShape="1">
          <a:blip r:embed="rId3">
            <a:extLst/>
          </a:blip>
          <a:srcRect l="7588" r="1697" b="16616"/>
          <a:stretch/>
        </p:blipFill>
        <p:spPr>
          <a:xfrm>
            <a:off x="7065314" y="2618560"/>
            <a:ext cx="4167539" cy="3827618"/>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F6E60251-1196-4CDB-B1FF-15ACAD5FE57A}"/>
              </a:ext>
            </a:extLst>
          </p:cNvPr>
          <p:cNvSpPr txBox="1"/>
          <p:nvPr/>
        </p:nvSpPr>
        <p:spPr>
          <a:xfrm>
            <a:off x="2310206" y="2318352"/>
            <a:ext cx="1945262" cy="300208"/>
          </a:xfrm>
          <a:prstGeom prst="rect">
            <a:avLst/>
          </a:prstGeom>
          <a:noFill/>
        </p:spPr>
        <p:txBody>
          <a:bodyPr wrap="none" lIns="0" tIns="0" rIns="0" bIns="0" rtlCol="0">
            <a:noAutofit/>
          </a:bodyPr>
          <a:lstStyle/>
          <a:p>
            <a:pPr algn="l"/>
            <a:r>
              <a:rPr lang="en-US">
                <a:solidFill>
                  <a:schemeClr val="tx1">
                    <a:lumMod val="75000"/>
                    <a:lumOff val="25000"/>
                  </a:schemeClr>
                </a:solidFill>
                <a:latin typeface="+mj-lt"/>
              </a:rPr>
              <a:t>From 2013 to 2017</a:t>
            </a:r>
            <a:endParaRPr lang="LID4096">
              <a:solidFill>
                <a:schemeClr val="tx1">
                  <a:lumMod val="75000"/>
                  <a:lumOff val="25000"/>
                </a:schemeClr>
              </a:solidFill>
              <a:latin typeface="+mj-lt"/>
            </a:endParaRPr>
          </a:p>
        </p:txBody>
      </p:sp>
      <p:sp>
        <p:nvSpPr>
          <p:cNvPr id="27" name="TextBox 26">
            <a:extLst>
              <a:ext uri="{FF2B5EF4-FFF2-40B4-BE49-F238E27FC236}">
                <a16:creationId xmlns:a16="http://schemas.microsoft.com/office/drawing/2014/main" id="{EE9ADA60-28F9-42D2-B2EF-97113369BD60}"/>
              </a:ext>
            </a:extLst>
          </p:cNvPr>
          <p:cNvSpPr txBox="1"/>
          <p:nvPr/>
        </p:nvSpPr>
        <p:spPr>
          <a:xfrm>
            <a:off x="8269756" y="2277801"/>
            <a:ext cx="1407513" cy="300208"/>
          </a:xfrm>
          <a:prstGeom prst="rect">
            <a:avLst/>
          </a:prstGeom>
          <a:noFill/>
        </p:spPr>
        <p:txBody>
          <a:bodyPr wrap="none" lIns="0" tIns="0" rIns="0" bIns="0" rtlCol="0">
            <a:noAutofit/>
          </a:bodyPr>
          <a:lstStyle/>
          <a:p>
            <a:pPr algn="ctr"/>
            <a:r>
              <a:rPr lang="en-US">
                <a:solidFill>
                  <a:schemeClr val="tx1">
                    <a:lumMod val="75000"/>
                    <a:lumOff val="25000"/>
                  </a:schemeClr>
                </a:solidFill>
                <a:latin typeface="+mj-lt"/>
              </a:rPr>
              <a:t>2018</a:t>
            </a:r>
            <a:endParaRPr lang="LID4096">
              <a:solidFill>
                <a:schemeClr val="tx1">
                  <a:lumMod val="75000"/>
                  <a:lumOff val="25000"/>
                </a:schemeClr>
              </a:solidFill>
              <a:latin typeface="+mj-lt"/>
            </a:endParaRPr>
          </a:p>
        </p:txBody>
      </p:sp>
    </p:spTree>
    <p:extLst>
      <p:ext uri="{BB962C8B-B14F-4D97-AF65-F5344CB8AC3E}">
        <p14:creationId xmlns:p14="http://schemas.microsoft.com/office/powerpoint/2010/main" val="290775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C753AB-4CB9-4510-A88D-43102DF3E1C6}"/>
              </a:ext>
            </a:extLst>
          </p:cNvPr>
          <p:cNvSpPr>
            <a:spLocks noGrp="1"/>
          </p:cNvSpPr>
          <p:nvPr>
            <p:ph type="title"/>
          </p:nvPr>
        </p:nvSpPr>
        <p:spPr/>
        <p:txBody>
          <a:bodyPr anchor="b"/>
          <a:lstStyle/>
          <a:p>
            <a:pPr algn="ctr"/>
            <a:r>
              <a:rPr lang="en-US" sz="4400">
                <a:solidFill>
                  <a:srgbClr val="FFFFFF"/>
                </a:solidFill>
              </a:rPr>
              <a:t>Correlation – number of orders in churn</a:t>
            </a:r>
          </a:p>
        </p:txBody>
      </p:sp>
      <p:sp>
        <p:nvSpPr>
          <p:cNvPr id="5" name="Slide Number Placeholder 4">
            <a:extLst>
              <a:ext uri="{FF2B5EF4-FFF2-40B4-BE49-F238E27FC236}">
                <a16:creationId xmlns:a16="http://schemas.microsoft.com/office/drawing/2014/main" id="{043228F2-6783-44D4-AF5A-9AB4E7546521}"/>
              </a:ext>
            </a:extLst>
          </p:cNvPr>
          <p:cNvSpPr>
            <a:spLocks noGrp="1"/>
          </p:cNvSpPr>
          <p:nvPr>
            <p:ph type="sldNum" sz="quarter" idx="11"/>
          </p:nvPr>
        </p:nvSpPr>
        <p:spPr/>
        <p:txBody>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16</a:t>
            </a:fld>
            <a:endParaRPr lang="en-US" sz="1100">
              <a:solidFill>
                <a:srgbClr val="898989"/>
              </a:solidFill>
              <a:latin typeface="+mn-lt"/>
            </a:endParaRPr>
          </a:p>
        </p:txBody>
      </p:sp>
      <p:pic>
        <p:nvPicPr>
          <p:cNvPr id="2" name="Picture 1">
            <a:extLst>
              <a:ext uri="{FF2B5EF4-FFF2-40B4-BE49-F238E27FC236}">
                <a16:creationId xmlns:a16="http://schemas.microsoft.com/office/drawing/2014/main" id="{4A9315A8-A32E-4B6A-82B1-DBE307E2D2D5}"/>
              </a:ext>
            </a:extLst>
          </p:cNvPr>
          <p:cNvPicPr>
            <a:picLocks noChangeAspect="1"/>
          </p:cNvPicPr>
          <p:nvPr/>
        </p:nvPicPr>
        <p:blipFill>
          <a:blip r:embed="rId2"/>
          <a:stretch>
            <a:fillRect/>
          </a:stretch>
        </p:blipFill>
        <p:spPr>
          <a:xfrm>
            <a:off x="2003258" y="3469731"/>
            <a:ext cx="8469921" cy="3230968"/>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80544B20-4E11-4B8B-82E9-3827C45EC2F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03258" y="254725"/>
            <a:ext cx="8469921" cy="31227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121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C753AB-4CB9-4510-A88D-43102DF3E1C6}"/>
              </a:ext>
            </a:extLst>
          </p:cNvPr>
          <p:cNvSpPr>
            <a:spLocks noGrp="1"/>
          </p:cNvSpPr>
          <p:nvPr>
            <p:ph type="title"/>
          </p:nvPr>
        </p:nvSpPr>
        <p:spPr/>
        <p:txBody>
          <a:bodyPr anchor="b"/>
          <a:lstStyle/>
          <a:p>
            <a:pPr algn="ctr"/>
            <a:r>
              <a:rPr lang="en-US" sz="4400">
                <a:solidFill>
                  <a:srgbClr val="FFFFFF"/>
                </a:solidFill>
              </a:rPr>
              <a:t>Correlation – number of orders in churn</a:t>
            </a:r>
          </a:p>
        </p:txBody>
      </p:sp>
      <p:sp>
        <p:nvSpPr>
          <p:cNvPr id="5" name="Slide Number Placeholder 4">
            <a:extLst>
              <a:ext uri="{FF2B5EF4-FFF2-40B4-BE49-F238E27FC236}">
                <a16:creationId xmlns:a16="http://schemas.microsoft.com/office/drawing/2014/main" id="{043228F2-6783-44D4-AF5A-9AB4E7546521}"/>
              </a:ext>
            </a:extLst>
          </p:cNvPr>
          <p:cNvSpPr>
            <a:spLocks noGrp="1"/>
          </p:cNvSpPr>
          <p:nvPr>
            <p:ph type="sldNum" sz="quarter" idx="11"/>
          </p:nvPr>
        </p:nvSpPr>
        <p:spPr/>
        <p:txBody>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17</a:t>
            </a:fld>
            <a:endParaRPr lang="en-US" sz="1100">
              <a:solidFill>
                <a:srgbClr val="898989"/>
              </a:solidFill>
              <a:latin typeface="+mn-lt"/>
            </a:endParaRPr>
          </a:p>
        </p:txBody>
      </p:sp>
      <p:pic>
        <p:nvPicPr>
          <p:cNvPr id="3" name="Picture 2">
            <a:extLst>
              <a:ext uri="{FF2B5EF4-FFF2-40B4-BE49-F238E27FC236}">
                <a16:creationId xmlns:a16="http://schemas.microsoft.com/office/drawing/2014/main" id="{DEF19210-096F-430B-A5A8-CC3CA04CE3E2}"/>
              </a:ext>
            </a:extLst>
          </p:cNvPr>
          <p:cNvPicPr>
            <a:picLocks noChangeAspect="1"/>
          </p:cNvPicPr>
          <p:nvPr/>
        </p:nvPicPr>
        <p:blipFill>
          <a:blip r:embed="rId2"/>
          <a:stretch>
            <a:fillRect/>
          </a:stretch>
        </p:blipFill>
        <p:spPr>
          <a:xfrm>
            <a:off x="2003258" y="3429000"/>
            <a:ext cx="8469921" cy="331758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196925F-3EBB-4786-B185-C4E4C44786B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03258" y="126194"/>
            <a:ext cx="8469921" cy="32226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65199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C753AB-4CB9-4510-A88D-43102DF3E1C6}"/>
              </a:ext>
            </a:extLst>
          </p:cNvPr>
          <p:cNvSpPr>
            <a:spLocks noGrp="1"/>
          </p:cNvSpPr>
          <p:nvPr>
            <p:ph type="title"/>
          </p:nvPr>
        </p:nvSpPr>
        <p:spPr/>
        <p:txBody>
          <a:bodyPr anchor="b"/>
          <a:lstStyle/>
          <a:p>
            <a:pPr algn="ctr"/>
            <a:r>
              <a:rPr lang="en-US" sz="4400">
                <a:solidFill>
                  <a:srgbClr val="FFFFFF"/>
                </a:solidFill>
              </a:rPr>
              <a:t>Correlation – number of orders in churn</a:t>
            </a:r>
          </a:p>
        </p:txBody>
      </p:sp>
      <p:sp>
        <p:nvSpPr>
          <p:cNvPr id="5" name="Slide Number Placeholder 4">
            <a:extLst>
              <a:ext uri="{FF2B5EF4-FFF2-40B4-BE49-F238E27FC236}">
                <a16:creationId xmlns:a16="http://schemas.microsoft.com/office/drawing/2014/main" id="{043228F2-6783-44D4-AF5A-9AB4E7546521}"/>
              </a:ext>
            </a:extLst>
          </p:cNvPr>
          <p:cNvSpPr>
            <a:spLocks noGrp="1"/>
          </p:cNvSpPr>
          <p:nvPr>
            <p:ph type="sldNum" sz="quarter" idx="11"/>
          </p:nvPr>
        </p:nvSpPr>
        <p:spPr/>
        <p:txBody>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18</a:t>
            </a:fld>
            <a:endParaRPr lang="en-US" sz="1100">
              <a:solidFill>
                <a:srgbClr val="898989"/>
              </a:solidFill>
              <a:latin typeface="+mn-lt"/>
            </a:endParaRPr>
          </a:p>
        </p:txBody>
      </p:sp>
      <p:pic>
        <p:nvPicPr>
          <p:cNvPr id="8" name="Picture 7">
            <a:extLst>
              <a:ext uri="{FF2B5EF4-FFF2-40B4-BE49-F238E27FC236}">
                <a16:creationId xmlns:a16="http://schemas.microsoft.com/office/drawing/2014/main" id="{0C069C02-B274-420B-82EC-093EF961152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03258" y="207978"/>
            <a:ext cx="8469920" cy="3193729"/>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3A7799D6-6121-4C1C-B179-06ACB084E824}"/>
              </a:ext>
            </a:extLst>
          </p:cNvPr>
          <p:cNvPicPr>
            <a:picLocks noChangeAspect="1"/>
          </p:cNvPicPr>
          <p:nvPr/>
        </p:nvPicPr>
        <p:blipFill>
          <a:blip r:embed="rId3"/>
          <a:stretch>
            <a:fillRect/>
          </a:stretch>
        </p:blipFill>
        <p:spPr>
          <a:xfrm>
            <a:off x="2003258" y="3456294"/>
            <a:ext cx="8469920" cy="33113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6731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681857B-DF36-4076-82C4-BCB5802B1531}"/>
              </a:ext>
            </a:extLst>
          </p:cNvPr>
          <p:cNvSpPr>
            <a:spLocks noGrp="1"/>
          </p:cNvSpPr>
          <p:nvPr>
            <p:ph type="ctrTitle"/>
          </p:nvPr>
        </p:nvSpPr>
        <p:spPr>
          <a:xfrm>
            <a:off x="1524000" y="2245809"/>
            <a:ext cx="9144000" cy="1564716"/>
          </a:xfrm>
        </p:spPr>
        <p:txBody>
          <a:bodyPr vert="horz" lIns="91440" tIns="45720" rIns="91440" bIns="45720" rtlCol="0" anchor="b">
            <a:normAutofit/>
          </a:bodyPr>
          <a:lstStyle/>
          <a:p>
            <a:r>
              <a:rPr lang="en-US" sz="7200" kern="1200">
                <a:latin typeface="+mj-lt"/>
                <a:ea typeface="+mj-ea"/>
                <a:cs typeface="+mj-cs"/>
              </a:rPr>
              <a:t>The Models</a:t>
            </a:r>
          </a:p>
        </p:txBody>
      </p:sp>
      <p:sp>
        <p:nvSpPr>
          <p:cNvPr id="54"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60"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136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2" cstate="screen">
            <a:extLst>
              <a:ext uri="{28A0092B-C50C-407E-A947-70E740481C1C}">
                <a14:useLocalDpi xmlns:a14="http://schemas.microsoft.com/office/drawing/2010/main"/>
              </a:ext>
            </a:extLst>
          </a:blip>
          <a:srcRect/>
          <a:stretch/>
        </p:blipFill>
        <p:spPr>
          <a:xfrm>
            <a:off x="84000" y="86714"/>
            <a:ext cx="6009285" cy="3977285"/>
          </a:xfrm>
        </p:spPr>
      </p:pic>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a:lstStyle/>
          <a:p>
            <a:r>
              <a:rPr lang="en-ZA"/>
              <a:t>About Us</a:t>
            </a:r>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a:xfrm>
            <a:off x="6324703" y="4093719"/>
            <a:ext cx="5307700" cy="2298687"/>
          </a:xfrm>
        </p:spPr>
        <p:txBody>
          <a:bodyPr/>
          <a:lstStyle/>
          <a:p>
            <a:pPr marL="0" indent="0">
              <a:buNone/>
            </a:pPr>
            <a:r>
              <a:rPr lang="en-ZA"/>
              <a:t>Anjela Melkonyan - Software</a:t>
            </a:r>
          </a:p>
          <a:p>
            <a:pPr marL="0" indent="0">
              <a:buNone/>
            </a:pPr>
            <a:r>
              <a:rPr lang="en-ZA"/>
              <a:t>Ivan </a:t>
            </a:r>
            <a:r>
              <a:rPr lang="en-ZA" err="1"/>
              <a:t>Germanov</a:t>
            </a:r>
            <a:r>
              <a:rPr lang="en-ZA"/>
              <a:t> - Software</a:t>
            </a:r>
          </a:p>
          <a:p>
            <a:pPr marL="0" indent="0">
              <a:buNone/>
            </a:pPr>
            <a:r>
              <a:rPr lang="en-ZA"/>
              <a:t>Stijn </a:t>
            </a:r>
            <a:r>
              <a:rPr lang="en-ZA" err="1"/>
              <a:t>Groenen</a:t>
            </a:r>
            <a:r>
              <a:rPr lang="en-ZA"/>
              <a:t> - Software</a:t>
            </a:r>
          </a:p>
          <a:p>
            <a:pPr marL="0" indent="0">
              <a:buNone/>
            </a:pPr>
            <a:r>
              <a:rPr lang="en-ZA"/>
              <a:t>Bart </a:t>
            </a:r>
            <a:r>
              <a:rPr lang="en-ZA" err="1"/>
              <a:t>Verhagen</a:t>
            </a:r>
            <a:r>
              <a:rPr lang="en-ZA"/>
              <a:t> - Business</a:t>
            </a:r>
          </a:p>
          <a:p>
            <a:pPr marL="0" indent="0">
              <a:buNone/>
            </a:pPr>
            <a:r>
              <a:rPr lang="en-ZA" err="1"/>
              <a:t>Ries</a:t>
            </a:r>
            <a:r>
              <a:rPr lang="en-ZA"/>
              <a:t> van Geffen - Software</a:t>
            </a:r>
          </a:p>
          <a:p>
            <a:pPr marL="0" indent="0">
              <a:buNone/>
            </a:pPr>
            <a:r>
              <a:rPr lang="en-ZA" err="1"/>
              <a:t>Redzhep</a:t>
            </a:r>
            <a:r>
              <a:rPr lang="en-ZA"/>
              <a:t> Molaahmed - Software</a:t>
            </a:r>
          </a:p>
        </p:txBody>
      </p:sp>
      <p:grpSp>
        <p:nvGrpSpPr>
          <p:cNvPr id="46" name="Group 45" title="group of triangles">
            <a:extLst>
              <a:ext uri="{FF2B5EF4-FFF2-40B4-BE49-F238E27FC236}">
                <a16:creationId xmlns:a16="http://schemas.microsoft.com/office/drawing/2014/main" id="{62DF6AE8-6133-4C1E-91DD-755705ACF0F1}"/>
              </a:ext>
            </a:extLst>
          </p:cNvPr>
          <p:cNvGrpSpPr/>
          <p:nvPr/>
        </p:nvGrpSpPr>
        <p:grpSpPr>
          <a:xfrm>
            <a:off x="9862160" y="831132"/>
            <a:ext cx="1850209" cy="1915995"/>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ZA" smtClean="0"/>
              <a:pPr/>
              <a:t>2</a:t>
            </a:fld>
            <a:endParaRPr lang="en-ZA"/>
          </a:p>
        </p:txBody>
      </p:sp>
      <p:sp>
        <p:nvSpPr>
          <p:cNvPr id="7" name="Subtitle 6">
            <a:extLst>
              <a:ext uri="{FF2B5EF4-FFF2-40B4-BE49-F238E27FC236}">
                <a16:creationId xmlns:a16="http://schemas.microsoft.com/office/drawing/2014/main" id="{0E229F95-CB94-43D0-A320-32DA74626EA0}"/>
              </a:ext>
            </a:extLst>
          </p:cNvPr>
          <p:cNvSpPr>
            <a:spLocks noGrp="1"/>
          </p:cNvSpPr>
          <p:nvPr>
            <p:ph type="subTitle" idx="1"/>
          </p:nvPr>
        </p:nvSpPr>
        <p:spPr>
          <a:xfrm>
            <a:off x="84000" y="4931546"/>
            <a:ext cx="6009285" cy="1841797"/>
          </a:xfrm>
        </p:spPr>
        <p:txBody>
          <a:bodyPr/>
          <a:lstStyle/>
          <a:p>
            <a:r>
              <a:rPr lang="en-ZA" sz="2400"/>
              <a:t>ADS-A 34 / Group B</a:t>
            </a:r>
          </a:p>
        </p:txBody>
      </p:sp>
    </p:spTree>
    <p:extLst>
      <p:ext uri="{BB962C8B-B14F-4D97-AF65-F5344CB8AC3E}">
        <p14:creationId xmlns:p14="http://schemas.microsoft.com/office/powerpoint/2010/main" val="795754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A109EB-2EB8-4077-838C-53B18BA75A53}"/>
              </a:ext>
            </a:extLst>
          </p:cNvPr>
          <p:cNvSpPr>
            <a:spLocks noGrp="1"/>
          </p:cNvSpPr>
          <p:nvPr>
            <p:ph type="sldNum" sz="quarter" idx="11"/>
          </p:nvPr>
        </p:nvSpPr>
        <p:spPr>
          <a:xfrm>
            <a:off x="11496369" y="6155190"/>
            <a:ext cx="432000" cy="432000"/>
          </a:xfrm>
        </p:spPr>
        <p:txBody>
          <a:bodyPr vert="horz" lIns="91440" tIns="45720" rIns="91440" bIns="45720" rtlCol="0" anchor="ctr">
            <a:normAutofit fontScale="85000" lnSpcReduction="10000"/>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20</a:t>
            </a:fld>
            <a:endParaRPr lang="en-US" sz="1100">
              <a:solidFill>
                <a:srgbClr val="898989"/>
              </a:solidFill>
              <a:latin typeface="+mn-lt"/>
            </a:endParaRPr>
          </a:p>
        </p:txBody>
      </p:sp>
      <p:sp>
        <p:nvSpPr>
          <p:cNvPr id="17" name="TextBox 16">
            <a:extLst>
              <a:ext uri="{FF2B5EF4-FFF2-40B4-BE49-F238E27FC236}">
                <a16:creationId xmlns:a16="http://schemas.microsoft.com/office/drawing/2014/main" id="{1C1A1F79-40CD-4F4D-8109-DCD1CE170D55}"/>
              </a:ext>
            </a:extLst>
          </p:cNvPr>
          <p:cNvSpPr txBox="1"/>
          <p:nvPr/>
        </p:nvSpPr>
        <p:spPr>
          <a:xfrm>
            <a:off x="2019204" y="271065"/>
            <a:ext cx="2497459" cy="300208"/>
          </a:xfrm>
          <a:prstGeom prst="rect">
            <a:avLst/>
          </a:prstGeom>
          <a:noFill/>
        </p:spPr>
        <p:txBody>
          <a:bodyPr wrap="none" lIns="0" tIns="0" rIns="0" bIns="0" rtlCol="0">
            <a:noAutofit/>
          </a:bodyPr>
          <a:lstStyle/>
          <a:p>
            <a:pPr algn="l"/>
            <a:r>
              <a:rPr lang="en-US">
                <a:solidFill>
                  <a:schemeClr val="tx1">
                    <a:lumMod val="75000"/>
                    <a:lumOff val="25000"/>
                  </a:schemeClr>
                </a:solidFill>
                <a:latin typeface="+mj-lt"/>
              </a:rPr>
              <a:t>Data from 2013 to 2017</a:t>
            </a:r>
            <a:endParaRPr lang="LID4096">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3A13243D-EFB7-459E-AF24-AD846B40AF97}"/>
              </a:ext>
            </a:extLst>
          </p:cNvPr>
          <p:cNvSpPr txBox="1"/>
          <p:nvPr/>
        </p:nvSpPr>
        <p:spPr>
          <a:xfrm>
            <a:off x="7647059" y="271065"/>
            <a:ext cx="2743198" cy="300208"/>
          </a:xfrm>
          <a:prstGeom prst="rect">
            <a:avLst/>
          </a:prstGeom>
          <a:noFill/>
        </p:spPr>
        <p:txBody>
          <a:bodyPr wrap="none" lIns="0" tIns="0" rIns="0" bIns="0" rtlCol="0">
            <a:noAutofit/>
          </a:bodyPr>
          <a:lstStyle/>
          <a:p>
            <a:pPr algn="ctr"/>
            <a:r>
              <a:rPr lang="en-US">
                <a:solidFill>
                  <a:schemeClr val="tx1">
                    <a:lumMod val="75000"/>
                    <a:lumOff val="25000"/>
                  </a:schemeClr>
                </a:solidFill>
                <a:latin typeface="+mj-lt"/>
              </a:rPr>
              <a:t>Data from 2013 to 2018</a:t>
            </a:r>
            <a:endParaRPr lang="LID4096">
              <a:solidFill>
                <a:schemeClr val="tx1">
                  <a:lumMod val="75000"/>
                  <a:lumOff val="25000"/>
                </a:schemeClr>
              </a:solidFill>
              <a:latin typeface="+mj-lt"/>
            </a:endParaRPr>
          </a:p>
        </p:txBody>
      </p:sp>
      <p:pic>
        <p:nvPicPr>
          <p:cNvPr id="5" name="Picture 4" descr="A close up of a map&#10;&#10;Description automatically generated">
            <a:extLst>
              <a:ext uri="{FF2B5EF4-FFF2-40B4-BE49-F238E27FC236}">
                <a16:creationId xmlns:a16="http://schemas.microsoft.com/office/drawing/2014/main" id="{794FEC0C-ADAC-45A8-B028-662AB9C241C7}"/>
              </a:ext>
            </a:extLst>
          </p:cNvPr>
          <p:cNvPicPr>
            <a:picLocks noChangeAspect="1"/>
          </p:cNvPicPr>
          <p:nvPr/>
        </p:nvPicPr>
        <p:blipFill>
          <a:blip r:embed="rId3"/>
          <a:stretch>
            <a:fillRect/>
          </a:stretch>
        </p:blipFill>
        <p:spPr>
          <a:xfrm>
            <a:off x="596983" y="715043"/>
            <a:ext cx="5370183" cy="5823090"/>
          </a:xfrm>
          <a:prstGeom prst="rect">
            <a:avLst/>
          </a:prstGeom>
          <a:ln>
            <a:noFill/>
          </a:ln>
          <a:effectLst>
            <a:outerShdw blurRad="292100" dist="139700" dir="2700000" algn="tl" rotWithShape="0">
              <a:srgbClr val="333333">
                <a:alpha val="65000"/>
              </a:srgbClr>
            </a:outerShdw>
          </a:effectLst>
        </p:spPr>
      </p:pic>
      <p:pic>
        <p:nvPicPr>
          <p:cNvPr id="7" name="Picture 6" descr="A close up of a map&#10;&#10;Description automatically generated">
            <a:extLst>
              <a:ext uri="{FF2B5EF4-FFF2-40B4-BE49-F238E27FC236}">
                <a16:creationId xmlns:a16="http://schemas.microsoft.com/office/drawing/2014/main" id="{416FA85A-B65D-4B5A-A3A4-AD295C9AB193}"/>
              </a:ext>
            </a:extLst>
          </p:cNvPr>
          <p:cNvPicPr>
            <a:picLocks noChangeAspect="1"/>
          </p:cNvPicPr>
          <p:nvPr/>
        </p:nvPicPr>
        <p:blipFill>
          <a:blip r:embed="rId4"/>
          <a:stretch>
            <a:fillRect/>
          </a:stretch>
        </p:blipFill>
        <p:spPr>
          <a:xfrm>
            <a:off x="6379245" y="715043"/>
            <a:ext cx="5314619" cy="5762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3474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A109EB-2EB8-4077-838C-53B18BA75A53}"/>
              </a:ext>
            </a:extLst>
          </p:cNvPr>
          <p:cNvSpPr>
            <a:spLocks noGrp="1"/>
          </p:cNvSpPr>
          <p:nvPr>
            <p:ph type="sldNum" sz="quarter" idx="11"/>
          </p:nvPr>
        </p:nvSpPr>
        <p:spPr/>
        <p:txBody>
          <a:bodyPr vert="horz" lIns="91440" tIns="45720" rIns="91440" bIns="45720" rtlCol="0" anchor="ctr">
            <a:normAutofit fontScale="85000" lnSpcReduction="10000"/>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21</a:t>
            </a:fld>
            <a:endParaRPr lang="en-US" sz="1100">
              <a:solidFill>
                <a:srgbClr val="898989"/>
              </a:solidFill>
              <a:latin typeface="+mn-lt"/>
            </a:endParaRPr>
          </a:p>
        </p:txBody>
      </p:sp>
      <p:pic>
        <p:nvPicPr>
          <p:cNvPr id="5" name="Picture 4">
            <a:extLst>
              <a:ext uri="{FF2B5EF4-FFF2-40B4-BE49-F238E27FC236}">
                <a16:creationId xmlns:a16="http://schemas.microsoft.com/office/drawing/2014/main" id="{794FEC0C-ADAC-45A8-B028-662AB9C241C7}"/>
              </a:ext>
            </a:extLst>
          </p:cNvPr>
          <p:cNvPicPr>
            <a:picLocks noChangeAspect="1"/>
          </p:cNvPicPr>
          <p:nvPr/>
        </p:nvPicPr>
        <p:blipFill>
          <a:blip r:embed="rId3">
            <a:extLst/>
          </a:blip>
          <a:stretch>
            <a:fillRect/>
          </a:stretch>
        </p:blipFill>
        <p:spPr>
          <a:xfrm>
            <a:off x="596983" y="715043"/>
            <a:ext cx="5370183" cy="582309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6FA85A-B65D-4B5A-A3A4-AD295C9AB193}"/>
              </a:ext>
            </a:extLst>
          </p:cNvPr>
          <p:cNvPicPr>
            <a:picLocks noChangeAspect="1"/>
          </p:cNvPicPr>
          <p:nvPr/>
        </p:nvPicPr>
        <p:blipFill>
          <a:blip r:embed="rId4">
            <a:extLst/>
          </a:blip>
          <a:stretch>
            <a:fillRect/>
          </a:stretch>
        </p:blipFill>
        <p:spPr>
          <a:xfrm>
            <a:off x="6379245" y="715043"/>
            <a:ext cx="5314619" cy="576284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BC80B52-D641-4C6B-B277-7561E939383B}"/>
              </a:ext>
            </a:extLst>
          </p:cNvPr>
          <p:cNvSpPr txBox="1"/>
          <p:nvPr/>
        </p:nvSpPr>
        <p:spPr>
          <a:xfrm>
            <a:off x="2019204" y="271065"/>
            <a:ext cx="2497459" cy="300208"/>
          </a:xfrm>
          <a:prstGeom prst="rect">
            <a:avLst/>
          </a:prstGeom>
          <a:noFill/>
        </p:spPr>
        <p:txBody>
          <a:bodyPr wrap="none" lIns="0" tIns="0" rIns="0" bIns="0" rtlCol="0">
            <a:noAutofit/>
          </a:bodyPr>
          <a:lstStyle/>
          <a:p>
            <a:pPr algn="l"/>
            <a:r>
              <a:rPr lang="en-US">
                <a:solidFill>
                  <a:schemeClr val="tx1">
                    <a:lumMod val="75000"/>
                    <a:lumOff val="25000"/>
                  </a:schemeClr>
                </a:solidFill>
                <a:latin typeface="+mj-lt"/>
              </a:rPr>
              <a:t>Data from 2013 to 2017</a:t>
            </a:r>
            <a:endParaRPr lang="LID4096">
              <a:solidFill>
                <a:schemeClr val="tx1">
                  <a:lumMod val="75000"/>
                  <a:lumOff val="25000"/>
                </a:schemeClr>
              </a:solidFill>
              <a:latin typeface="+mj-lt"/>
            </a:endParaRPr>
          </a:p>
        </p:txBody>
      </p:sp>
      <p:sp>
        <p:nvSpPr>
          <p:cNvPr id="9" name="TextBox 8">
            <a:extLst>
              <a:ext uri="{FF2B5EF4-FFF2-40B4-BE49-F238E27FC236}">
                <a16:creationId xmlns:a16="http://schemas.microsoft.com/office/drawing/2014/main" id="{D08A4CE8-AAE0-4AF4-A3B2-15B4021C37A7}"/>
              </a:ext>
            </a:extLst>
          </p:cNvPr>
          <p:cNvSpPr txBox="1"/>
          <p:nvPr/>
        </p:nvSpPr>
        <p:spPr>
          <a:xfrm>
            <a:off x="7647059" y="271065"/>
            <a:ext cx="2743198" cy="300208"/>
          </a:xfrm>
          <a:prstGeom prst="rect">
            <a:avLst/>
          </a:prstGeom>
          <a:noFill/>
        </p:spPr>
        <p:txBody>
          <a:bodyPr wrap="none" lIns="0" tIns="0" rIns="0" bIns="0" rtlCol="0">
            <a:noAutofit/>
          </a:bodyPr>
          <a:lstStyle/>
          <a:p>
            <a:pPr algn="ctr"/>
            <a:r>
              <a:rPr lang="en-US">
                <a:solidFill>
                  <a:schemeClr val="tx1">
                    <a:lumMod val="75000"/>
                    <a:lumOff val="25000"/>
                  </a:schemeClr>
                </a:solidFill>
                <a:latin typeface="+mj-lt"/>
              </a:rPr>
              <a:t>Data from 2013 to 2018</a:t>
            </a:r>
            <a:endParaRPr lang="LID4096">
              <a:solidFill>
                <a:schemeClr val="tx1">
                  <a:lumMod val="75000"/>
                  <a:lumOff val="25000"/>
                </a:schemeClr>
              </a:solidFill>
              <a:latin typeface="+mj-lt"/>
            </a:endParaRPr>
          </a:p>
        </p:txBody>
      </p:sp>
    </p:spTree>
    <p:extLst>
      <p:ext uri="{BB962C8B-B14F-4D97-AF65-F5344CB8AC3E}">
        <p14:creationId xmlns:p14="http://schemas.microsoft.com/office/powerpoint/2010/main" val="1276662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A109EB-2EB8-4077-838C-53B18BA75A53}"/>
              </a:ext>
            </a:extLst>
          </p:cNvPr>
          <p:cNvSpPr>
            <a:spLocks noGrp="1"/>
          </p:cNvSpPr>
          <p:nvPr>
            <p:ph type="sldNum" sz="quarter" idx="11"/>
          </p:nvPr>
        </p:nvSpPr>
        <p:spPr/>
        <p:txBody>
          <a:bodyPr vert="horz" lIns="91440" tIns="45720" rIns="91440" bIns="45720" rtlCol="0" anchor="ctr">
            <a:normAutofit fontScale="85000" lnSpcReduction="10000"/>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22</a:t>
            </a:fld>
            <a:endParaRPr lang="en-US" sz="1100">
              <a:solidFill>
                <a:srgbClr val="898989"/>
              </a:solidFill>
              <a:latin typeface="+mn-lt"/>
            </a:endParaRPr>
          </a:p>
        </p:txBody>
      </p:sp>
      <p:pic>
        <p:nvPicPr>
          <p:cNvPr id="5" name="Picture 4">
            <a:extLst>
              <a:ext uri="{FF2B5EF4-FFF2-40B4-BE49-F238E27FC236}">
                <a16:creationId xmlns:a16="http://schemas.microsoft.com/office/drawing/2014/main" id="{794FEC0C-ADAC-45A8-B028-662AB9C241C7}"/>
              </a:ext>
            </a:extLst>
          </p:cNvPr>
          <p:cNvPicPr>
            <a:picLocks noChangeAspect="1"/>
          </p:cNvPicPr>
          <p:nvPr/>
        </p:nvPicPr>
        <p:blipFill>
          <a:blip r:embed="rId3">
            <a:extLst/>
          </a:blip>
          <a:stretch>
            <a:fillRect/>
          </a:stretch>
        </p:blipFill>
        <p:spPr>
          <a:xfrm>
            <a:off x="596983" y="715043"/>
            <a:ext cx="5370183" cy="582309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6FA85A-B65D-4B5A-A3A4-AD295C9AB193}"/>
              </a:ext>
            </a:extLst>
          </p:cNvPr>
          <p:cNvPicPr>
            <a:picLocks noChangeAspect="1"/>
          </p:cNvPicPr>
          <p:nvPr/>
        </p:nvPicPr>
        <p:blipFill>
          <a:blip r:embed="rId4">
            <a:extLst/>
          </a:blip>
          <a:stretch>
            <a:fillRect/>
          </a:stretch>
        </p:blipFill>
        <p:spPr>
          <a:xfrm>
            <a:off x="6379245" y="715043"/>
            <a:ext cx="5314619" cy="576284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39F32AC-B180-4165-A403-A9508D6B8487}"/>
              </a:ext>
            </a:extLst>
          </p:cNvPr>
          <p:cNvSpPr txBox="1"/>
          <p:nvPr/>
        </p:nvSpPr>
        <p:spPr>
          <a:xfrm>
            <a:off x="2019204" y="271065"/>
            <a:ext cx="2497459" cy="300208"/>
          </a:xfrm>
          <a:prstGeom prst="rect">
            <a:avLst/>
          </a:prstGeom>
          <a:noFill/>
        </p:spPr>
        <p:txBody>
          <a:bodyPr wrap="none" lIns="0" tIns="0" rIns="0" bIns="0" rtlCol="0">
            <a:noAutofit/>
          </a:bodyPr>
          <a:lstStyle/>
          <a:p>
            <a:pPr algn="l"/>
            <a:r>
              <a:rPr lang="en-US">
                <a:solidFill>
                  <a:schemeClr val="tx1">
                    <a:lumMod val="75000"/>
                    <a:lumOff val="25000"/>
                  </a:schemeClr>
                </a:solidFill>
                <a:latin typeface="+mj-lt"/>
              </a:rPr>
              <a:t>Data from 2013 to 2017</a:t>
            </a:r>
            <a:endParaRPr lang="LID4096">
              <a:solidFill>
                <a:schemeClr val="tx1">
                  <a:lumMod val="75000"/>
                  <a:lumOff val="25000"/>
                </a:schemeClr>
              </a:solidFill>
              <a:latin typeface="+mj-lt"/>
            </a:endParaRPr>
          </a:p>
        </p:txBody>
      </p:sp>
      <p:sp>
        <p:nvSpPr>
          <p:cNvPr id="9" name="TextBox 8">
            <a:extLst>
              <a:ext uri="{FF2B5EF4-FFF2-40B4-BE49-F238E27FC236}">
                <a16:creationId xmlns:a16="http://schemas.microsoft.com/office/drawing/2014/main" id="{651008B9-E31F-4411-BF8A-2A2F9ED562C6}"/>
              </a:ext>
            </a:extLst>
          </p:cNvPr>
          <p:cNvSpPr txBox="1"/>
          <p:nvPr/>
        </p:nvSpPr>
        <p:spPr>
          <a:xfrm>
            <a:off x="7647059" y="271065"/>
            <a:ext cx="2743198" cy="300208"/>
          </a:xfrm>
          <a:prstGeom prst="rect">
            <a:avLst/>
          </a:prstGeom>
          <a:noFill/>
        </p:spPr>
        <p:txBody>
          <a:bodyPr wrap="none" lIns="0" tIns="0" rIns="0" bIns="0" rtlCol="0">
            <a:noAutofit/>
          </a:bodyPr>
          <a:lstStyle/>
          <a:p>
            <a:pPr algn="ctr"/>
            <a:r>
              <a:rPr lang="en-US">
                <a:solidFill>
                  <a:schemeClr val="tx1">
                    <a:lumMod val="75000"/>
                    <a:lumOff val="25000"/>
                  </a:schemeClr>
                </a:solidFill>
                <a:latin typeface="+mj-lt"/>
              </a:rPr>
              <a:t>Data from 2013 to 2018</a:t>
            </a:r>
            <a:endParaRPr lang="LID4096">
              <a:solidFill>
                <a:schemeClr val="tx1">
                  <a:lumMod val="75000"/>
                  <a:lumOff val="25000"/>
                </a:schemeClr>
              </a:solidFill>
              <a:latin typeface="+mj-lt"/>
            </a:endParaRPr>
          </a:p>
        </p:txBody>
      </p:sp>
    </p:spTree>
    <p:extLst>
      <p:ext uri="{BB962C8B-B14F-4D97-AF65-F5344CB8AC3E}">
        <p14:creationId xmlns:p14="http://schemas.microsoft.com/office/powerpoint/2010/main" val="1556684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extLst>
              <a:ext uri="{837473B0-CC2E-450A-ABE3-18F120FF3D39}">
                <a1611:picAttrSrcUrl xmlns:a1611="http://schemas.microsoft.com/office/drawing/2016/11/main" r:id="rId4"/>
              </a:ext>
            </a:extLst>
          </a:blip>
          <a:stretch>
            <a:fillRect/>
          </a:stretch>
        </p:blipFill>
        <p:spPr>
          <a:xfrm>
            <a:off x="36947" y="86714"/>
            <a:ext cx="6009285" cy="4065958"/>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ZA"/>
              <a:t>Forecasting Demand Model</a:t>
            </a:r>
          </a:p>
        </p:txBody>
      </p:sp>
      <p:grpSp>
        <p:nvGrpSpPr>
          <p:cNvPr id="60" name="Group 59" title="geometric shape">
            <a:extLst>
              <a:ext uri="{FF2B5EF4-FFF2-40B4-BE49-F238E27FC236}">
                <a16:creationId xmlns:a16="http://schemas.microsoft.com/office/drawing/2014/main" id="{502D7333-D43E-4F9D-B14F-59FA693F743A}"/>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ZA" smtClean="0"/>
              <a:pPr/>
              <a:t>23</a:t>
            </a:fld>
            <a:endParaRPr lang="en-ZA"/>
          </a:p>
        </p:txBody>
      </p:sp>
      <p:sp>
        <p:nvSpPr>
          <p:cNvPr id="3" name="Subtitle 2">
            <a:extLst>
              <a:ext uri="{FF2B5EF4-FFF2-40B4-BE49-F238E27FC236}">
                <a16:creationId xmlns:a16="http://schemas.microsoft.com/office/drawing/2014/main" id="{22322DE1-D5E6-4001-B837-73D2CA58729F}"/>
              </a:ext>
            </a:extLst>
          </p:cNvPr>
          <p:cNvSpPr>
            <a:spLocks noGrp="1"/>
          </p:cNvSpPr>
          <p:nvPr>
            <p:ph type="subTitle" idx="1"/>
          </p:nvPr>
        </p:nvSpPr>
        <p:spPr>
          <a:xfrm>
            <a:off x="3091355" y="4552768"/>
            <a:ext cx="6009287" cy="1818422"/>
          </a:xfrm>
        </p:spPr>
        <p:txBody>
          <a:bodyPr vert="horz" lIns="288000" tIns="144000" rIns="432000" bIns="0" rtlCol="0" anchor="t">
            <a:noAutofit/>
          </a:bodyPr>
          <a:lstStyle/>
          <a:p>
            <a:pPr marL="342900" indent="-342900" algn="l">
              <a:buFont typeface="Arial"/>
              <a:buChar char="•"/>
            </a:pPr>
            <a:r>
              <a:rPr lang="en-US">
                <a:solidFill>
                  <a:srgbClr val="000000"/>
                </a:solidFill>
                <a:cs typeface="Calibri Light"/>
              </a:rPr>
              <a:t>Why is forecasting demand useful?</a:t>
            </a:r>
            <a:endParaRPr lang="en-US">
              <a:cs typeface="Calibri Light"/>
            </a:endParaRPr>
          </a:p>
          <a:p>
            <a:pPr marL="342900" indent="-342900" algn="l">
              <a:buChar char="•"/>
            </a:pPr>
            <a:r>
              <a:rPr lang="LID4096">
                <a:cs typeface="Calibri Light"/>
              </a:rPr>
              <a:t>Why did we pick this model?</a:t>
            </a:r>
            <a:endParaRPr lang="LID4096"/>
          </a:p>
          <a:p>
            <a:pPr marL="342900" indent="-342900" algn="l">
              <a:buChar char="•"/>
            </a:pPr>
            <a:r>
              <a:rPr lang="LID4096">
                <a:cs typeface="Calibri Light"/>
              </a:rPr>
              <a:t>Within what scope did we forecast?</a:t>
            </a:r>
          </a:p>
        </p:txBody>
      </p:sp>
    </p:spTree>
    <p:extLst>
      <p:ext uri="{BB962C8B-B14F-4D97-AF65-F5344CB8AC3E}">
        <p14:creationId xmlns:p14="http://schemas.microsoft.com/office/powerpoint/2010/main" val="3841906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AD7C7CF8-70A4-44A4-9EE7-0631A41376B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Results</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2" descr="A close up of a logo&#10;&#10;Description generated with very high confidence">
            <a:extLst>
              <a:ext uri="{FF2B5EF4-FFF2-40B4-BE49-F238E27FC236}">
                <a16:creationId xmlns:a16="http://schemas.microsoft.com/office/drawing/2014/main" id="{F9371B54-5441-47FA-804F-631991673256}"/>
              </a:ext>
            </a:extLst>
          </p:cNvPr>
          <p:cNvPicPr>
            <a:picLocks noChangeAspect="1"/>
          </p:cNvPicPr>
          <p:nvPr/>
        </p:nvPicPr>
        <p:blipFill>
          <a:blip r:embed="rId3"/>
          <a:stretch>
            <a:fillRect/>
          </a:stretch>
        </p:blipFill>
        <p:spPr>
          <a:xfrm>
            <a:off x="1337520" y="2520071"/>
            <a:ext cx="9461861" cy="3997637"/>
          </a:xfrm>
          <a:prstGeom prst="rect">
            <a:avLst/>
          </a:prstGeom>
        </p:spPr>
      </p:pic>
      <p:sp>
        <p:nvSpPr>
          <p:cNvPr id="10" name="Slide Number Placeholder 9">
            <a:extLst>
              <a:ext uri="{FF2B5EF4-FFF2-40B4-BE49-F238E27FC236}">
                <a16:creationId xmlns:a16="http://schemas.microsoft.com/office/drawing/2014/main" id="{4030DABE-D386-4AA1-A1B7-372744BD298C}"/>
              </a:ext>
            </a:extLst>
          </p:cNvPr>
          <p:cNvSpPr>
            <a:spLocks noGrp="1"/>
          </p:cNvSpPr>
          <p:nvPr>
            <p:ph type="sldNum" sz="quarter" idx="11"/>
          </p:nvPr>
        </p:nvSpPr>
        <p:spPr>
          <a:xfrm>
            <a:off x="8610600" y="6522430"/>
            <a:ext cx="2743200" cy="347472"/>
          </a:xfrm>
        </p:spPr>
        <p:txBody>
          <a:bodyPr vert="horz" lIns="91440" tIns="45720" rIns="91440" bIns="45720" rtlCol="0" anchor="ctr">
            <a:normAutofit/>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24</a:t>
            </a:fld>
            <a:endParaRPr lang="en-US" sz="1100">
              <a:solidFill>
                <a:srgbClr val="898989"/>
              </a:solidFill>
              <a:latin typeface="+mn-lt"/>
            </a:endParaRPr>
          </a:p>
        </p:txBody>
      </p:sp>
      <p:sp>
        <p:nvSpPr>
          <p:cNvPr id="4" name="Title 13">
            <a:extLst>
              <a:ext uri="{FF2B5EF4-FFF2-40B4-BE49-F238E27FC236}">
                <a16:creationId xmlns:a16="http://schemas.microsoft.com/office/drawing/2014/main" id="{0D337A73-DDFB-4019-8713-2F9DA98D0D63}"/>
              </a:ext>
            </a:extLst>
          </p:cNvPr>
          <p:cNvSpPr txBox="1">
            <a:spLocks/>
          </p:cNvSpPr>
          <p:nvPr/>
        </p:nvSpPr>
        <p:spPr>
          <a:xfrm>
            <a:off x="527899" y="1536115"/>
            <a:ext cx="11144416" cy="4924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pPr algn="ctr"/>
            <a:r>
              <a:rPr lang="en-US" sz="2400">
                <a:solidFill>
                  <a:srgbClr val="FFFFFF"/>
                </a:solidFill>
              </a:rPr>
              <a:t>Garden Furniture</a:t>
            </a:r>
          </a:p>
        </p:txBody>
      </p:sp>
    </p:spTree>
    <p:extLst>
      <p:ext uri="{BB962C8B-B14F-4D97-AF65-F5344CB8AC3E}">
        <p14:creationId xmlns:p14="http://schemas.microsoft.com/office/powerpoint/2010/main" val="797115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6092969" y="86714"/>
            <a:ext cx="6012318" cy="3690735"/>
          </a:xfrm>
        </p:spPr>
        <p:txBody>
          <a:bodyPr/>
          <a:lstStyle/>
          <a:p>
            <a:r>
              <a:rPr lang="en-ZA"/>
              <a:t>Data Ethics</a:t>
            </a:r>
          </a:p>
        </p:txBody>
      </p:sp>
      <p:grpSp>
        <p:nvGrpSpPr>
          <p:cNvPr id="60" name="Group 59" title="geometric shape">
            <a:extLst>
              <a:ext uri="{FF2B5EF4-FFF2-40B4-BE49-F238E27FC236}">
                <a16:creationId xmlns:a16="http://schemas.microsoft.com/office/drawing/2014/main" id="{502D7333-D43E-4F9D-B14F-59FA693F743A}"/>
              </a:ext>
            </a:extLst>
          </p:cNvPr>
          <p:cNvGrpSpPr/>
          <p:nvPr/>
        </p:nvGrpSpPr>
        <p:grpSpPr>
          <a:xfrm>
            <a:off x="6276770" y="-124396"/>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ZA" smtClean="0"/>
              <a:pPr/>
              <a:t>25</a:t>
            </a:fld>
            <a:endParaRPr lang="en-ZA"/>
          </a:p>
        </p:txBody>
      </p:sp>
      <p:sp>
        <p:nvSpPr>
          <p:cNvPr id="3" name="Subtitle 2">
            <a:extLst>
              <a:ext uri="{FF2B5EF4-FFF2-40B4-BE49-F238E27FC236}">
                <a16:creationId xmlns:a16="http://schemas.microsoft.com/office/drawing/2014/main" id="{22322DE1-D5E6-4001-B837-73D2CA58729F}"/>
              </a:ext>
            </a:extLst>
          </p:cNvPr>
          <p:cNvSpPr>
            <a:spLocks noGrp="1"/>
          </p:cNvSpPr>
          <p:nvPr>
            <p:ph type="subTitle" idx="1"/>
          </p:nvPr>
        </p:nvSpPr>
        <p:spPr>
          <a:xfrm>
            <a:off x="86712" y="3777449"/>
            <a:ext cx="5960715" cy="2993837"/>
          </a:xfrm>
        </p:spPr>
        <p:txBody>
          <a:bodyPr vert="horz" lIns="288000" tIns="144000" rIns="432000" bIns="0" rtlCol="0" anchor="t">
            <a:noAutofit/>
          </a:bodyPr>
          <a:lstStyle/>
          <a:p>
            <a:pPr marL="342900" indent="-342900" algn="l">
              <a:buFont typeface="Wingdings" panose="05000000000000000000" pitchFamily="2" charset="2"/>
              <a:buChar char="ü"/>
            </a:pPr>
            <a:r>
              <a:rPr lang="en-US" sz="2400"/>
              <a:t>Ownership</a:t>
            </a:r>
          </a:p>
          <a:p>
            <a:pPr marL="342900" indent="-342900" algn="l">
              <a:buFont typeface="Wingdings" panose="05000000000000000000" pitchFamily="2" charset="2"/>
              <a:buChar char="ü"/>
            </a:pPr>
            <a:r>
              <a:rPr lang="en-US" sz="2400"/>
              <a:t>Transaction Transparency</a:t>
            </a:r>
          </a:p>
          <a:p>
            <a:pPr marL="342900" indent="-342900" algn="l">
              <a:buFont typeface="Wingdings" panose="05000000000000000000" pitchFamily="2" charset="2"/>
              <a:buChar char="ü"/>
            </a:pPr>
            <a:r>
              <a:rPr lang="en-US" sz="2400"/>
              <a:t>Consent</a:t>
            </a:r>
          </a:p>
          <a:p>
            <a:pPr marL="342900" indent="-342900" algn="l">
              <a:buFont typeface="Wingdings" panose="05000000000000000000" pitchFamily="2" charset="2"/>
              <a:buChar char="ü"/>
            </a:pPr>
            <a:r>
              <a:rPr lang="en-US" sz="2400"/>
              <a:t>Privacy</a:t>
            </a:r>
          </a:p>
        </p:txBody>
      </p:sp>
      <p:pic>
        <p:nvPicPr>
          <p:cNvPr id="4" name="Picture 3" descr="A picture containing person, table, indoor, laptop&#10;&#10;Description automatically generated">
            <a:extLst>
              <a:ext uri="{FF2B5EF4-FFF2-40B4-BE49-F238E27FC236}">
                <a16:creationId xmlns:a16="http://schemas.microsoft.com/office/drawing/2014/main" id="{67490CA5-557E-4C0C-8092-0D17A932CA43}"/>
              </a:ext>
            </a:extLst>
          </p:cNvPr>
          <p:cNvPicPr>
            <a:picLocks noChangeAspect="1"/>
          </p:cNvPicPr>
          <p:nvPr/>
        </p:nvPicPr>
        <p:blipFill>
          <a:blip r:embed="rId3"/>
          <a:stretch>
            <a:fillRect/>
          </a:stretch>
        </p:blipFill>
        <p:spPr>
          <a:xfrm>
            <a:off x="80650" y="86713"/>
            <a:ext cx="6012317" cy="3690735"/>
          </a:xfrm>
          <a:prstGeom prst="rect">
            <a:avLst/>
          </a:prstGeom>
        </p:spPr>
      </p:pic>
    </p:spTree>
    <p:extLst>
      <p:ext uri="{BB962C8B-B14F-4D97-AF65-F5344CB8AC3E}">
        <p14:creationId xmlns:p14="http://schemas.microsoft.com/office/powerpoint/2010/main" val="1039406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9BDAE1-5B03-4656-AAA8-DA7241D72475}"/>
              </a:ext>
            </a:extLst>
          </p:cNvPr>
          <p:cNvSpPr>
            <a:spLocks noGrp="1"/>
          </p:cNvSpPr>
          <p:nvPr>
            <p:ph type="title"/>
          </p:nvPr>
        </p:nvSpPr>
        <p:spPr/>
        <p:txBody>
          <a:bodyPr/>
          <a:lstStyle/>
          <a:p>
            <a:r>
              <a:rPr lang="en-US"/>
              <a:t>Ownership and Transaction Transparency</a:t>
            </a:r>
          </a:p>
        </p:txBody>
      </p:sp>
      <p:sp>
        <p:nvSpPr>
          <p:cNvPr id="7" name="Content Placeholder 6">
            <a:extLst>
              <a:ext uri="{FF2B5EF4-FFF2-40B4-BE49-F238E27FC236}">
                <a16:creationId xmlns:a16="http://schemas.microsoft.com/office/drawing/2014/main" id="{F5AFAB1D-D831-4D36-B05E-37549791C6D1}"/>
              </a:ext>
            </a:extLst>
          </p:cNvPr>
          <p:cNvSpPr>
            <a:spLocks noGrp="1"/>
          </p:cNvSpPr>
          <p:nvPr>
            <p:ph idx="1"/>
          </p:nvPr>
        </p:nvSpPr>
        <p:spPr>
          <a:xfrm>
            <a:off x="432000" y="3733015"/>
            <a:ext cx="3600000" cy="2997724"/>
          </a:xfrm>
        </p:spPr>
        <p:txBody>
          <a:bodyPr/>
          <a:lstStyle/>
          <a:p>
            <a:r>
              <a:rPr lang="en-US" sz="2000">
                <a:latin typeface="+mj-lt"/>
              </a:rPr>
              <a:t>Why is my data being collected?</a:t>
            </a:r>
          </a:p>
          <a:p>
            <a:pPr lvl="1"/>
            <a:r>
              <a:rPr lang="en-US" sz="2000">
                <a:latin typeface="+mj-lt"/>
              </a:rPr>
              <a:t>Improving logistics</a:t>
            </a:r>
          </a:p>
          <a:p>
            <a:pPr lvl="1"/>
            <a:r>
              <a:rPr lang="en-US" sz="2000">
                <a:latin typeface="+mj-lt"/>
              </a:rPr>
              <a:t>Improving demand and supply,</a:t>
            </a:r>
          </a:p>
          <a:p>
            <a:pPr lvl="1"/>
            <a:r>
              <a:rPr lang="en-US" sz="2000">
                <a:latin typeface="+mj-lt"/>
              </a:rPr>
              <a:t>In general, improving business processes</a:t>
            </a:r>
          </a:p>
        </p:txBody>
      </p:sp>
      <p:sp>
        <p:nvSpPr>
          <p:cNvPr id="5" name="Slide Number Placeholder 4">
            <a:extLst>
              <a:ext uri="{FF2B5EF4-FFF2-40B4-BE49-F238E27FC236}">
                <a16:creationId xmlns:a16="http://schemas.microsoft.com/office/drawing/2014/main" id="{7999F5E6-50EA-4037-9C17-6CDA80DC859E}"/>
              </a:ext>
            </a:extLst>
          </p:cNvPr>
          <p:cNvSpPr>
            <a:spLocks noGrp="1"/>
          </p:cNvSpPr>
          <p:nvPr>
            <p:ph type="sldNum" sz="quarter" idx="11"/>
          </p:nvPr>
        </p:nvSpPr>
        <p:spPr/>
        <p:txBody>
          <a:bodyPr/>
          <a:lstStyle/>
          <a:p>
            <a:fld id="{19B51A1E-902D-48AF-9020-955120F399B6}" type="slidenum">
              <a:rPr lang="en-ZA" smtClean="0"/>
              <a:pPr/>
              <a:t>26</a:t>
            </a:fld>
            <a:endParaRPr lang="en-ZA"/>
          </a:p>
        </p:txBody>
      </p:sp>
      <p:sp>
        <p:nvSpPr>
          <p:cNvPr id="8" name="Text Placeholder 7">
            <a:extLst>
              <a:ext uri="{FF2B5EF4-FFF2-40B4-BE49-F238E27FC236}">
                <a16:creationId xmlns:a16="http://schemas.microsoft.com/office/drawing/2014/main" id="{259121F2-D180-4E18-BA98-48414721A2D4}"/>
              </a:ext>
            </a:extLst>
          </p:cNvPr>
          <p:cNvSpPr>
            <a:spLocks noGrp="1"/>
          </p:cNvSpPr>
          <p:nvPr>
            <p:ph type="body" sz="quarter" idx="12"/>
          </p:nvPr>
        </p:nvSpPr>
        <p:spPr>
          <a:xfrm>
            <a:off x="4301550" y="3732491"/>
            <a:ext cx="3600450" cy="2854700"/>
          </a:xfrm>
        </p:spPr>
        <p:txBody>
          <a:bodyPr vert="horz" lIns="0" tIns="0" rIns="0" bIns="0" rtlCol="0" anchor="t">
            <a:noAutofit/>
          </a:bodyPr>
          <a:lstStyle/>
          <a:p>
            <a:r>
              <a:rPr lang="en-US" sz="2000">
                <a:latin typeface="+mj-lt"/>
              </a:rPr>
              <a:t>How is my data going to be used?</a:t>
            </a:r>
          </a:p>
          <a:p>
            <a:pPr lvl="1"/>
            <a:r>
              <a:rPr lang="en-US" sz="2000">
                <a:latin typeface="+mj-lt"/>
              </a:rPr>
              <a:t>Prediction models</a:t>
            </a:r>
          </a:p>
          <a:p>
            <a:pPr lvl="1"/>
            <a:r>
              <a:rPr lang="en-US" sz="2000">
                <a:latin typeface="+mj-lt"/>
              </a:rPr>
              <a:t>Descriptive Analytics</a:t>
            </a:r>
          </a:p>
          <a:p>
            <a:pPr lvl="1"/>
            <a:endParaRPr lang="en-US" sz="2000">
              <a:latin typeface="+mj-lt"/>
            </a:endParaRPr>
          </a:p>
        </p:txBody>
      </p:sp>
      <p:sp>
        <p:nvSpPr>
          <p:cNvPr id="9" name="Text Placeholder 8">
            <a:extLst>
              <a:ext uri="{FF2B5EF4-FFF2-40B4-BE49-F238E27FC236}">
                <a16:creationId xmlns:a16="http://schemas.microsoft.com/office/drawing/2014/main" id="{2C8A2ECB-EF90-46E5-9B51-7D26E7B750BE}"/>
              </a:ext>
            </a:extLst>
          </p:cNvPr>
          <p:cNvSpPr>
            <a:spLocks noGrp="1"/>
          </p:cNvSpPr>
          <p:nvPr>
            <p:ph type="body" sz="quarter" idx="13"/>
          </p:nvPr>
        </p:nvSpPr>
        <p:spPr>
          <a:xfrm>
            <a:off x="8171550" y="3732491"/>
            <a:ext cx="3600450" cy="2854700"/>
          </a:xfrm>
        </p:spPr>
        <p:txBody>
          <a:bodyPr vert="horz" lIns="0" tIns="0" rIns="0" bIns="0" rtlCol="0" anchor="t">
            <a:noAutofit/>
          </a:bodyPr>
          <a:lstStyle/>
          <a:p>
            <a:r>
              <a:rPr lang="en-US" sz="2000">
                <a:latin typeface="+mj-lt"/>
              </a:rPr>
              <a:t>How it can be amended by the individual concerned?</a:t>
            </a:r>
          </a:p>
          <a:p>
            <a:pPr lvl="1"/>
            <a:r>
              <a:rPr lang="en-US" sz="2000">
                <a:latin typeface="+mj-lt"/>
              </a:rPr>
              <a:t>Ability of customer to  delete their data</a:t>
            </a:r>
          </a:p>
        </p:txBody>
      </p:sp>
      <p:pic>
        <p:nvPicPr>
          <p:cNvPr id="11" name="Graphic 10" descr="Team">
            <a:extLst>
              <a:ext uri="{FF2B5EF4-FFF2-40B4-BE49-F238E27FC236}">
                <a16:creationId xmlns:a16="http://schemas.microsoft.com/office/drawing/2014/main" id="{D54E6EB0-E503-4046-97C2-5E5F78FCD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442" y="2152878"/>
            <a:ext cx="1579612" cy="1579612"/>
          </a:xfrm>
          <a:prstGeom prst="rect">
            <a:avLst/>
          </a:prstGeom>
        </p:spPr>
      </p:pic>
      <p:pic>
        <p:nvPicPr>
          <p:cNvPr id="13" name="Graphic 12" descr="Wrench">
            <a:extLst>
              <a:ext uri="{FF2B5EF4-FFF2-40B4-BE49-F238E27FC236}">
                <a16:creationId xmlns:a16="http://schemas.microsoft.com/office/drawing/2014/main" id="{DCB22560-11EA-4500-BDB2-F2C8FAE9A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48108" y="2152878"/>
            <a:ext cx="1579613" cy="1579613"/>
          </a:xfrm>
          <a:prstGeom prst="rect">
            <a:avLst/>
          </a:prstGeom>
        </p:spPr>
      </p:pic>
      <p:pic>
        <p:nvPicPr>
          <p:cNvPr id="15" name="Graphic 14" descr="Help">
            <a:extLst>
              <a:ext uri="{FF2B5EF4-FFF2-40B4-BE49-F238E27FC236}">
                <a16:creationId xmlns:a16="http://schemas.microsoft.com/office/drawing/2014/main" id="{94AA1795-0761-4B98-AA18-55070A4897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39372" y="2103224"/>
            <a:ext cx="1629266" cy="1629266"/>
          </a:xfrm>
          <a:prstGeom prst="rect">
            <a:avLst/>
          </a:prstGeom>
        </p:spPr>
      </p:pic>
    </p:spTree>
    <p:extLst>
      <p:ext uri="{BB962C8B-B14F-4D97-AF65-F5344CB8AC3E}">
        <p14:creationId xmlns:p14="http://schemas.microsoft.com/office/powerpoint/2010/main" val="2830454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9BDAE1-5B03-4656-AAA8-DA7241D72475}"/>
              </a:ext>
            </a:extLst>
          </p:cNvPr>
          <p:cNvSpPr>
            <a:spLocks noGrp="1"/>
          </p:cNvSpPr>
          <p:nvPr>
            <p:ph type="title"/>
          </p:nvPr>
        </p:nvSpPr>
        <p:spPr>
          <a:xfrm>
            <a:off x="2851801" y="1562156"/>
            <a:ext cx="1884480" cy="432000"/>
          </a:xfrm>
        </p:spPr>
        <p:txBody>
          <a:bodyPr/>
          <a:lstStyle/>
          <a:p>
            <a:r>
              <a:rPr lang="en-US" sz="3600"/>
              <a:t>Consent</a:t>
            </a:r>
          </a:p>
        </p:txBody>
      </p:sp>
      <p:sp>
        <p:nvSpPr>
          <p:cNvPr id="7" name="Content Placeholder 6">
            <a:extLst>
              <a:ext uri="{FF2B5EF4-FFF2-40B4-BE49-F238E27FC236}">
                <a16:creationId xmlns:a16="http://schemas.microsoft.com/office/drawing/2014/main" id="{F5AFAB1D-D831-4D36-B05E-37549791C6D1}"/>
              </a:ext>
            </a:extLst>
          </p:cNvPr>
          <p:cNvSpPr>
            <a:spLocks noGrp="1"/>
          </p:cNvSpPr>
          <p:nvPr>
            <p:ph idx="1"/>
          </p:nvPr>
        </p:nvSpPr>
        <p:spPr>
          <a:xfrm>
            <a:off x="2069863" y="3733015"/>
            <a:ext cx="3600000" cy="2997724"/>
          </a:xfrm>
        </p:spPr>
        <p:txBody>
          <a:bodyPr/>
          <a:lstStyle/>
          <a:p>
            <a:r>
              <a:rPr lang="en-US" sz="2000">
                <a:latin typeface="+mj-lt"/>
              </a:rPr>
              <a:t>User’s data is utilized only after the customer gives consent to their data being used.</a:t>
            </a:r>
          </a:p>
        </p:txBody>
      </p:sp>
      <p:sp>
        <p:nvSpPr>
          <p:cNvPr id="5" name="Slide Number Placeholder 4">
            <a:extLst>
              <a:ext uri="{FF2B5EF4-FFF2-40B4-BE49-F238E27FC236}">
                <a16:creationId xmlns:a16="http://schemas.microsoft.com/office/drawing/2014/main" id="{7999F5E6-50EA-4037-9C17-6CDA80DC859E}"/>
              </a:ext>
            </a:extLst>
          </p:cNvPr>
          <p:cNvSpPr>
            <a:spLocks noGrp="1"/>
          </p:cNvSpPr>
          <p:nvPr>
            <p:ph type="sldNum" sz="quarter" idx="11"/>
          </p:nvPr>
        </p:nvSpPr>
        <p:spPr/>
        <p:txBody>
          <a:bodyPr/>
          <a:lstStyle/>
          <a:p>
            <a:fld id="{19B51A1E-902D-48AF-9020-955120F399B6}" type="slidenum">
              <a:rPr lang="en-ZA" smtClean="0"/>
              <a:pPr/>
              <a:t>27</a:t>
            </a:fld>
            <a:endParaRPr lang="en-ZA"/>
          </a:p>
        </p:txBody>
      </p:sp>
      <p:sp>
        <p:nvSpPr>
          <p:cNvPr id="9" name="Text Placeholder 8">
            <a:extLst>
              <a:ext uri="{FF2B5EF4-FFF2-40B4-BE49-F238E27FC236}">
                <a16:creationId xmlns:a16="http://schemas.microsoft.com/office/drawing/2014/main" id="{2C8A2ECB-EF90-46E5-9B51-7D26E7B750BE}"/>
              </a:ext>
            </a:extLst>
          </p:cNvPr>
          <p:cNvSpPr>
            <a:spLocks noGrp="1"/>
          </p:cNvSpPr>
          <p:nvPr>
            <p:ph type="body" sz="quarter" idx="13"/>
          </p:nvPr>
        </p:nvSpPr>
        <p:spPr>
          <a:xfrm>
            <a:off x="6577481" y="3732491"/>
            <a:ext cx="3600450" cy="2854700"/>
          </a:xfrm>
        </p:spPr>
        <p:txBody>
          <a:bodyPr/>
          <a:lstStyle/>
          <a:p>
            <a:r>
              <a:rPr lang="en-US" sz="2000">
                <a:latin typeface="+mj-lt"/>
              </a:rPr>
              <a:t>Data obtained from a person should not be shared and exposed to any other businesses or individuals with any trace to person’s identity</a:t>
            </a:r>
          </a:p>
        </p:txBody>
      </p:sp>
      <p:sp>
        <p:nvSpPr>
          <p:cNvPr id="12" name="Title 5">
            <a:extLst>
              <a:ext uri="{FF2B5EF4-FFF2-40B4-BE49-F238E27FC236}">
                <a16:creationId xmlns:a16="http://schemas.microsoft.com/office/drawing/2014/main" id="{50F9DE0D-AAED-41CA-B7CC-0BA44290ADEA}"/>
              </a:ext>
            </a:extLst>
          </p:cNvPr>
          <p:cNvSpPr txBox="1">
            <a:spLocks/>
          </p:cNvSpPr>
          <p:nvPr/>
        </p:nvSpPr>
        <p:spPr>
          <a:xfrm>
            <a:off x="7587900" y="1562156"/>
            <a:ext cx="1579612"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US" sz="3600"/>
              <a:t>Privacy</a:t>
            </a:r>
          </a:p>
        </p:txBody>
      </p:sp>
      <p:pic>
        <p:nvPicPr>
          <p:cNvPr id="4" name="Graphic 3" descr="Handshake">
            <a:extLst>
              <a:ext uri="{FF2B5EF4-FFF2-40B4-BE49-F238E27FC236}">
                <a16:creationId xmlns:a16="http://schemas.microsoft.com/office/drawing/2014/main" id="{0CCDFEB4-F790-4116-90B4-6426241E9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6176" y="1994156"/>
            <a:ext cx="1484282" cy="1484282"/>
          </a:xfrm>
          <a:prstGeom prst="rect">
            <a:avLst/>
          </a:prstGeom>
        </p:spPr>
      </p:pic>
      <p:pic>
        <p:nvPicPr>
          <p:cNvPr id="18" name="Graphic 17" descr="Safe">
            <a:extLst>
              <a:ext uri="{FF2B5EF4-FFF2-40B4-BE49-F238E27FC236}">
                <a16:creationId xmlns:a16="http://schemas.microsoft.com/office/drawing/2014/main" id="{3495A3D2-3F41-42AF-97DA-6ACD7018F5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7900" y="1994156"/>
            <a:ext cx="1611262" cy="1628807"/>
          </a:xfrm>
          <a:prstGeom prst="rect">
            <a:avLst/>
          </a:prstGeom>
        </p:spPr>
      </p:pic>
    </p:spTree>
    <p:extLst>
      <p:ext uri="{BB962C8B-B14F-4D97-AF65-F5344CB8AC3E}">
        <p14:creationId xmlns:p14="http://schemas.microsoft.com/office/powerpoint/2010/main" val="1063072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57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a:xfrm>
            <a:off x="524256" y="4767072"/>
            <a:ext cx="6594189" cy="1625210"/>
          </a:xfrm>
        </p:spPr>
        <p:txBody>
          <a:bodyPr vert="horz" lIns="91440" tIns="45720" rIns="91440" bIns="45720" rtlCol="0" anchor="ctr">
            <a:normAutofit/>
          </a:bodyPr>
          <a:lstStyle/>
          <a:p>
            <a:r>
              <a:rPr lang="en-US" sz="4400">
                <a:solidFill>
                  <a:srgbClr val="FFFFFF"/>
                </a:solidFill>
              </a:rPr>
              <a:t>Conclusions</a:t>
            </a:r>
          </a:p>
        </p:txBody>
      </p:sp>
      <p:pic>
        <p:nvPicPr>
          <p:cNvPr id="19" name="Picture Placeholder 18" descr="A tree in a park&#10;&#10;Description automatically generated">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rotWithShape="1">
          <a:blip r:embed="rId3">
            <a:extLst>
              <a:ext uri="{837473B0-CC2E-450A-ABE3-18F120FF3D39}">
                <a1611:picAttrSrcUrl xmlns:a1611="http://schemas.microsoft.com/office/drawing/2016/11/main" r:id="rId4"/>
              </a:ext>
            </a:extLst>
          </a:blip>
          <a:srcRect r="1" b="22411"/>
          <a:stretch/>
        </p:blipFill>
        <p:spPr>
          <a:xfrm>
            <a:off x="327547" y="321733"/>
            <a:ext cx="7058306" cy="4107392"/>
          </a:xfrm>
          <a:prstGeom prst="rect">
            <a:avLst/>
          </a:prstGeom>
        </p:spPr>
      </p:pic>
      <p:sp>
        <p:nvSpPr>
          <p:cNvPr id="26" name="Rectangle 2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BC163A50-2819-40D9-A42F-D84F47928C94}"/>
              </a:ext>
            </a:extLst>
          </p:cNvPr>
          <p:cNvSpPr>
            <a:spLocks noGrp="1"/>
          </p:cNvSpPr>
          <p:nvPr>
            <p:ph idx="15"/>
          </p:nvPr>
        </p:nvSpPr>
        <p:spPr>
          <a:xfrm>
            <a:off x="8029319" y="917725"/>
            <a:ext cx="3424739" cy="4852362"/>
          </a:xfrm>
        </p:spPr>
        <p:txBody>
          <a:bodyPr vert="horz" lIns="91440" tIns="45720" rIns="91440" bIns="45720" rtlCol="0" anchor="ctr">
            <a:normAutofit/>
          </a:bodyPr>
          <a:lstStyle/>
          <a:p>
            <a:pPr indent="-228600"/>
            <a:r>
              <a:rPr lang="en-US" sz="2000">
                <a:solidFill>
                  <a:srgbClr val="FFFFFF"/>
                </a:solidFill>
              </a:rPr>
              <a:t>In general…</a:t>
            </a:r>
          </a:p>
          <a:p>
            <a:pPr indent="-228600"/>
            <a:r>
              <a:rPr lang="en-US" sz="2000">
                <a:solidFill>
                  <a:srgbClr val="FFFFFF"/>
                </a:solidFill>
              </a:rPr>
              <a:t>Feedback</a:t>
            </a:r>
          </a:p>
          <a:p>
            <a:pPr indent="-228600"/>
            <a:r>
              <a:rPr lang="en-US" sz="2000">
                <a:solidFill>
                  <a:srgbClr val="FFFFFF"/>
                </a:solidFill>
              </a:rPr>
              <a:t>Discounts</a:t>
            </a:r>
          </a:p>
          <a:p>
            <a:pPr indent="-228600"/>
            <a:r>
              <a:rPr lang="en-US" sz="2000">
                <a:solidFill>
                  <a:srgbClr val="FFFFFF"/>
                </a:solidFill>
              </a:rPr>
              <a:t>More Data (relevant analysis)</a:t>
            </a:r>
          </a:p>
          <a:p>
            <a:pPr indent="-228600"/>
            <a:r>
              <a:rPr lang="en-US" sz="2000">
                <a:solidFill>
                  <a:srgbClr val="FFFFFF"/>
                </a:solidFill>
              </a:rPr>
              <a:t>Forecasting demand…</a:t>
            </a: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a:xfrm>
            <a:off x="10837333" y="6535157"/>
            <a:ext cx="973667" cy="274320"/>
          </a:xfrm>
        </p:spPr>
        <p:txBody>
          <a:bodyPr vert="horz" lIns="91440" tIns="45720" rIns="91440" bIns="45720" rtlCol="0" anchor="ctr">
            <a:normAutofit/>
          </a:bodyPr>
          <a:lstStyle/>
          <a:p>
            <a:pPr algn="r">
              <a:lnSpc>
                <a:spcPct val="90000"/>
              </a:lnSpc>
              <a:spcAft>
                <a:spcPts val="600"/>
              </a:spcAft>
              <a:defRPr/>
            </a:pPr>
            <a:fld id="{19B51A1E-902D-48AF-9020-955120F399B6}" type="slidenum">
              <a:rPr lang="en-US" sz="700" b="0" i="0">
                <a:solidFill>
                  <a:prstClr val="black">
                    <a:tint val="75000"/>
                  </a:prstClr>
                </a:solidFill>
                <a:latin typeface="Calibri" panose="020F0502020204030204"/>
              </a:rPr>
              <a:pPr algn="r">
                <a:lnSpc>
                  <a:spcPct val="90000"/>
                </a:lnSpc>
                <a:spcAft>
                  <a:spcPts val="600"/>
                </a:spcAft>
                <a:defRPr/>
              </a:pPr>
              <a:t>28</a:t>
            </a:fld>
            <a:endParaRPr lang="en-US" sz="700" b="0" i="0">
              <a:solidFill>
                <a:prstClr val="black">
                  <a:tint val="75000"/>
                </a:prstClr>
              </a:solidFill>
              <a:latin typeface="Calibri" panose="020F0502020204030204"/>
            </a:endParaRPr>
          </a:p>
        </p:txBody>
      </p:sp>
    </p:spTree>
    <p:extLst>
      <p:ext uri="{BB962C8B-B14F-4D97-AF65-F5344CB8AC3E}">
        <p14:creationId xmlns:p14="http://schemas.microsoft.com/office/powerpoint/2010/main" val="8671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F4EEA-E70D-4B70-A46E-1D4F5ACB7C5F}"/>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Why is Feedback valuable?</a:t>
            </a:r>
          </a:p>
        </p:txBody>
      </p:sp>
      <p:pic>
        <p:nvPicPr>
          <p:cNvPr id="7" name="Content Placeholder 6">
            <a:extLst>
              <a:ext uri="{FF2B5EF4-FFF2-40B4-BE49-F238E27FC236}">
                <a16:creationId xmlns:a16="http://schemas.microsoft.com/office/drawing/2014/main" id="{44841E68-5F48-4BE0-8957-90BF899B838E}"/>
              </a:ext>
            </a:extLst>
          </p:cNvPr>
          <p:cNvPicPr>
            <a:picLocks noGrp="1" noChangeAspect="1"/>
          </p:cNvPicPr>
          <p:nvPr>
            <p:ph idx="15"/>
          </p:nvPr>
        </p:nvPicPr>
        <p:blipFill>
          <a:blip r:embed="rId2"/>
          <a:stretch>
            <a:fillRect/>
          </a:stretch>
        </p:blipFill>
        <p:spPr>
          <a:xfrm>
            <a:off x="3520904" y="1824086"/>
            <a:ext cx="8563917" cy="3061599"/>
          </a:xfrm>
          <a:prstGeom prst="rect">
            <a:avLst/>
          </a:prstGeom>
        </p:spPr>
      </p:pic>
      <p:sp>
        <p:nvSpPr>
          <p:cNvPr id="4" name="Slide Number Placeholder 3">
            <a:extLst>
              <a:ext uri="{FF2B5EF4-FFF2-40B4-BE49-F238E27FC236}">
                <a16:creationId xmlns:a16="http://schemas.microsoft.com/office/drawing/2014/main" id="{838E83C3-62BD-4F96-AD99-448533EA0938}"/>
              </a:ext>
            </a:extLst>
          </p:cNvPr>
          <p:cNvSpPr>
            <a:spLocks noGrp="1"/>
          </p:cNvSpPr>
          <p:nvPr>
            <p:ph type="sldNum" sz="quarter" idx="14"/>
          </p:nvPr>
        </p:nvSpPr>
        <p:spPr>
          <a:xfrm>
            <a:off x="11310257" y="6356350"/>
            <a:ext cx="560009" cy="365125"/>
          </a:xfrm>
        </p:spPr>
        <p:txBody>
          <a:bodyPr vert="horz" lIns="91440" tIns="45720" rIns="91440" bIns="45720" rtlCol="0" anchor="ctr">
            <a:normAutofit/>
          </a:bodyPr>
          <a:lstStyle/>
          <a:p>
            <a:pPr algn="r">
              <a:lnSpc>
                <a:spcPct val="90000"/>
              </a:lnSpc>
              <a:spcAft>
                <a:spcPts val="600"/>
              </a:spcAft>
            </a:pPr>
            <a:fld id="{19B51A1E-902D-48AF-9020-955120F399B6}" type="slidenum">
              <a:rPr lang="en-US">
                <a:solidFill>
                  <a:srgbClr val="898989"/>
                </a:solidFill>
                <a:latin typeface="+mn-lt"/>
              </a:rPr>
              <a:pPr algn="r">
                <a:lnSpc>
                  <a:spcPct val="90000"/>
                </a:lnSpc>
                <a:spcAft>
                  <a:spcPts val="600"/>
                </a:spcAft>
              </a:pPr>
              <a:t>29</a:t>
            </a:fld>
            <a:endParaRPr lang="en-US">
              <a:solidFill>
                <a:srgbClr val="898989"/>
              </a:solidFill>
              <a:latin typeface="+mn-lt"/>
            </a:endParaRPr>
          </a:p>
        </p:txBody>
      </p:sp>
    </p:spTree>
    <p:extLst>
      <p:ext uri="{BB962C8B-B14F-4D97-AF65-F5344CB8AC3E}">
        <p14:creationId xmlns:p14="http://schemas.microsoft.com/office/powerpoint/2010/main" val="2660677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ZA"/>
              <a:t>The Problem</a:t>
            </a:r>
          </a:p>
        </p:txBody>
      </p:sp>
      <p:pic>
        <p:nvPicPr>
          <p:cNvPr id="159" name="Picture Placeholder 158" descr="Server">
            <a:extLst>
              <a:ext uri="{FF2B5EF4-FFF2-40B4-BE49-F238E27FC236}">
                <a16:creationId xmlns:a16="http://schemas.microsoft.com/office/drawing/2014/main" id="{9F99EF5B-831D-4852-A739-269399B8FA71}"/>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1892195" y="1464681"/>
            <a:ext cx="3051771" cy="3051771"/>
          </a:xfrm>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ZA" smtClean="0"/>
              <a:pPr/>
              <a:t>3</a:t>
            </a:fld>
            <a:endParaRPr lang="en-ZA"/>
          </a:p>
        </p:txBody>
      </p:sp>
      <p:pic>
        <p:nvPicPr>
          <p:cNvPr id="6" name="Picture Placeholder 5" descr="Handshake">
            <a:extLst>
              <a:ext uri="{FF2B5EF4-FFF2-40B4-BE49-F238E27FC236}">
                <a16:creationId xmlns:a16="http://schemas.microsoft.com/office/drawing/2014/main" id="{1C0B6559-C6D7-4491-8FFC-17B7D05BA76F}"/>
              </a:ext>
            </a:extLst>
          </p:cNvPr>
          <p:cNvPicPr>
            <a:picLocks noGrp="1" noChangeAspect="1"/>
          </p:cNvPicPr>
          <p:nvPr>
            <p:ph sz="quarter" idx="4"/>
          </p:nvPr>
        </p:nvPicPr>
        <p:blipFill>
          <a:blip r:embed="rId4">
            <a:extLst>
              <a:ext uri="{96DAC541-7B7A-43D3-8B79-37D633B846F1}">
                <asvg:svgBlip xmlns:asvg="http://schemas.microsoft.com/office/drawing/2016/SVG/main" r:embed="rId5"/>
              </a:ext>
            </a:extLst>
          </a:blip>
          <a:stretch>
            <a:fillRect/>
          </a:stretch>
        </p:blipFill>
        <p:spPr>
          <a:xfrm>
            <a:off x="7130872" y="1428527"/>
            <a:ext cx="3051771" cy="3051771"/>
          </a:xfrm>
        </p:spPr>
      </p:pic>
      <p:cxnSp>
        <p:nvCxnSpPr>
          <p:cNvPr id="77" name="Straight Connector 76" descr="Second divider line on slide">
            <a:extLst>
              <a:ext uri="{FF2B5EF4-FFF2-40B4-BE49-F238E27FC236}">
                <a16:creationId xmlns:a16="http://schemas.microsoft.com/office/drawing/2014/main" id="{50250EBA-885D-4E6F-B841-92A9B8FBBB6F}"/>
              </a:ext>
              <a:ext uri="{C183D7F6-B498-43B3-948B-1728B52AA6E4}">
                <adec:decorative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descr="Third divider line on slide">
            <a:extLst>
              <a:ext uri="{FF2B5EF4-FFF2-40B4-BE49-F238E27FC236}">
                <a16:creationId xmlns:a16="http://schemas.microsoft.com/office/drawing/2014/main" id="{29488879-6129-4D02-B173-36635DF61BC0}"/>
              </a:ext>
              <a:ext uri="{C183D7F6-B498-43B3-948B-1728B52AA6E4}">
                <adec:decorative xmlns:adec="http://schemas.microsoft.com/office/drawing/2017/decorative" val="1"/>
              </a:ext>
            </a:extLst>
          </p:cNvPr>
          <p:cNvCxnSpPr>
            <a:cxnSpLocks/>
          </p:cNvCxnSpPr>
          <p:nvPr/>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descr="Fourth divider line on slide">
            <a:extLst>
              <a:ext uri="{FF2B5EF4-FFF2-40B4-BE49-F238E27FC236}">
                <a16:creationId xmlns:a16="http://schemas.microsoft.com/office/drawing/2014/main" id="{9926A3E2-2234-409D-9838-30428E6377E4}"/>
              </a:ext>
              <a:ext uri="{C183D7F6-B498-43B3-948B-1728B52AA6E4}">
                <adec:decorative xmlns:adec="http://schemas.microsoft.com/office/drawing/2017/decorative" val="1"/>
              </a:ext>
            </a:extLst>
          </p:cNvPr>
          <p:cNvCxnSpPr>
            <a:cxnSpLocks/>
          </p:cNvCxnSpPr>
          <p:nvPr/>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8">
            <a:extLst>
              <a:ext uri="{FF2B5EF4-FFF2-40B4-BE49-F238E27FC236}">
                <a16:creationId xmlns:a16="http://schemas.microsoft.com/office/drawing/2014/main" id="{7130667E-15B6-4F3E-BBB8-DBA9BB6EC4B8}"/>
              </a:ext>
            </a:extLst>
          </p:cNvPr>
          <p:cNvSpPr txBox="1">
            <a:spLocks/>
          </p:cNvSpPr>
          <p:nvPr/>
        </p:nvSpPr>
        <p:spPr>
          <a:xfrm>
            <a:off x="7718407" y="4351647"/>
            <a:ext cx="2160587" cy="24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Data Ethics</a:t>
            </a:r>
            <a:endParaRPr lang="ru-RU" sz="2800"/>
          </a:p>
        </p:txBody>
      </p:sp>
      <p:sp>
        <p:nvSpPr>
          <p:cNvPr id="54" name="Text Placeholder 3">
            <a:extLst>
              <a:ext uri="{FF2B5EF4-FFF2-40B4-BE49-F238E27FC236}">
                <a16:creationId xmlns:a16="http://schemas.microsoft.com/office/drawing/2014/main" id="{B7883579-64E3-48DD-9A79-F9114FF2394B}"/>
              </a:ext>
            </a:extLst>
          </p:cNvPr>
          <p:cNvSpPr txBox="1">
            <a:spLocks/>
          </p:cNvSpPr>
          <p:nvPr/>
        </p:nvSpPr>
        <p:spPr>
          <a:xfrm>
            <a:off x="7718407" y="4832851"/>
            <a:ext cx="2160588" cy="66953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Comply with regulations</a:t>
            </a:r>
            <a:endParaRPr lang="ru-RU" sz="2000"/>
          </a:p>
        </p:txBody>
      </p:sp>
      <p:sp>
        <p:nvSpPr>
          <p:cNvPr id="24" name="Text Placeholder 8">
            <a:extLst>
              <a:ext uri="{FF2B5EF4-FFF2-40B4-BE49-F238E27FC236}">
                <a16:creationId xmlns:a16="http://schemas.microsoft.com/office/drawing/2014/main" id="{B3E70DE3-EECE-4FA1-8BEB-46646FDEC29D}"/>
              </a:ext>
            </a:extLst>
          </p:cNvPr>
          <p:cNvSpPr txBox="1">
            <a:spLocks/>
          </p:cNvSpPr>
          <p:nvPr/>
        </p:nvSpPr>
        <p:spPr>
          <a:xfrm>
            <a:off x="2313006" y="4351909"/>
            <a:ext cx="2160587" cy="504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Utilize data</a:t>
            </a:r>
            <a:endParaRPr lang="ru-RU" sz="2800"/>
          </a:p>
        </p:txBody>
      </p:sp>
      <p:sp>
        <p:nvSpPr>
          <p:cNvPr id="25" name="Text Placeholder 3">
            <a:extLst>
              <a:ext uri="{FF2B5EF4-FFF2-40B4-BE49-F238E27FC236}">
                <a16:creationId xmlns:a16="http://schemas.microsoft.com/office/drawing/2014/main" id="{D774EA94-2A37-43C5-A622-76CD9F51C0F0}"/>
              </a:ext>
            </a:extLst>
          </p:cNvPr>
          <p:cNvSpPr txBox="1">
            <a:spLocks/>
          </p:cNvSpPr>
          <p:nvPr/>
        </p:nvSpPr>
        <p:spPr>
          <a:xfrm>
            <a:off x="2337786" y="4832851"/>
            <a:ext cx="2160588" cy="504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Capture the benefits of using Big Data </a:t>
            </a:r>
            <a:endParaRPr lang="ru-RU" sz="2000"/>
          </a:p>
        </p:txBody>
      </p:sp>
    </p:spTree>
    <p:extLst>
      <p:ext uri="{BB962C8B-B14F-4D97-AF65-F5344CB8AC3E}">
        <p14:creationId xmlns:p14="http://schemas.microsoft.com/office/powerpoint/2010/main" val="3737687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54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39B3E-DF76-4F29-AD18-22D4AB8DCB4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For example</a:t>
            </a:r>
          </a:p>
        </p:txBody>
      </p:sp>
      <p:pic>
        <p:nvPicPr>
          <p:cNvPr id="4" name="Picture 3">
            <a:extLst>
              <a:ext uri="{FF2B5EF4-FFF2-40B4-BE49-F238E27FC236}">
                <a16:creationId xmlns:a16="http://schemas.microsoft.com/office/drawing/2014/main" id="{CB553E91-8022-4E62-9061-BA678B71A0BE}"/>
              </a:ext>
            </a:extLst>
          </p:cNvPr>
          <p:cNvPicPr>
            <a:picLocks noChangeAspect="1"/>
          </p:cNvPicPr>
          <p:nvPr/>
        </p:nvPicPr>
        <p:blipFill>
          <a:blip r:embed="rId2"/>
          <a:stretch>
            <a:fillRect/>
          </a:stretch>
        </p:blipFill>
        <p:spPr>
          <a:xfrm>
            <a:off x="4038600" y="1396640"/>
            <a:ext cx="7188199" cy="4061331"/>
          </a:xfrm>
          <a:prstGeom prst="rect">
            <a:avLst/>
          </a:prstGeom>
        </p:spPr>
      </p:pic>
      <p:sp>
        <p:nvSpPr>
          <p:cNvPr id="3" name="Slide Number Placeholder 2">
            <a:extLst>
              <a:ext uri="{FF2B5EF4-FFF2-40B4-BE49-F238E27FC236}">
                <a16:creationId xmlns:a16="http://schemas.microsoft.com/office/drawing/2014/main" id="{3BB45551-C8E1-49FB-BC71-10B7B6B0F5FB}"/>
              </a:ext>
            </a:extLst>
          </p:cNvPr>
          <p:cNvSpPr>
            <a:spLocks noGrp="1"/>
          </p:cNvSpPr>
          <p:nvPr>
            <p:ph type="sldNum" sz="quarter" idx="11"/>
          </p:nvPr>
        </p:nvSpPr>
        <p:spPr>
          <a:xfrm>
            <a:off x="11310257" y="6356350"/>
            <a:ext cx="560009" cy="365125"/>
          </a:xfrm>
        </p:spPr>
        <p:txBody>
          <a:bodyPr vert="horz" lIns="91440" tIns="45720" rIns="91440" bIns="45720" rtlCol="0" anchor="ctr">
            <a:normAutofit/>
          </a:bodyPr>
          <a:lstStyle/>
          <a:p>
            <a:pPr algn="r">
              <a:lnSpc>
                <a:spcPct val="90000"/>
              </a:lnSpc>
              <a:spcAft>
                <a:spcPts val="600"/>
              </a:spcAft>
            </a:pPr>
            <a:fld id="{19B51A1E-902D-48AF-9020-955120F399B6}" type="slidenum">
              <a:rPr lang="en-US">
                <a:solidFill>
                  <a:srgbClr val="898989"/>
                </a:solidFill>
                <a:latin typeface="+mn-lt"/>
              </a:rPr>
              <a:pPr algn="r">
                <a:lnSpc>
                  <a:spcPct val="90000"/>
                </a:lnSpc>
                <a:spcAft>
                  <a:spcPts val="600"/>
                </a:spcAft>
              </a:pPr>
              <a:t>30</a:t>
            </a:fld>
            <a:endParaRPr lang="en-US">
              <a:solidFill>
                <a:srgbClr val="898989"/>
              </a:solidFill>
              <a:latin typeface="+mn-lt"/>
            </a:endParaRPr>
          </a:p>
        </p:txBody>
      </p:sp>
      <p:sp>
        <p:nvSpPr>
          <p:cNvPr id="5" name="TextBox 4">
            <a:extLst>
              <a:ext uri="{FF2B5EF4-FFF2-40B4-BE49-F238E27FC236}">
                <a16:creationId xmlns:a16="http://schemas.microsoft.com/office/drawing/2014/main" id="{4E4DFDEA-1E61-48AE-BCD7-318DBB9DE12C}"/>
              </a:ext>
            </a:extLst>
          </p:cNvPr>
          <p:cNvSpPr txBox="1"/>
          <p:nvPr/>
        </p:nvSpPr>
        <p:spPr>
          <a:xfrm>
            <a:off x="9880898" y="5392200"/>
            <a:ext cx="2221455" cy="277079"/>
          </a:xfrm>
          <a:prstGeom prst="rect">
            <a:avLst/>
          </a:prstGeom>
          <a:noFill/>
        </p:spPr>
        <p:txBody>
          <a:bodyPr wrap="none" lIns="0" tIns="0" rIns="0" bIns="0" rtlCol="0">
            <a:noAutofit/>
          </a:bodyPr>
          <a:lstStyle/>
          <a:p>
            <a:pPr algn="l"/>
            <a:r>
              <a:rPr lang="en-US" sz="1200">
                <a:solidFill>
                  <a:schemeClr val="tx1">
                    <a:lumMod val="75000"/>
                    <a:lumOff val="25000"/>
                  </a:schemeClr>
                </a:solidFill>
                <a:latin typeface="+mn-lt"/>
              </a:rPr>
              <a:t>Source: </a:t>
            </a:r>
            <a:r>
              <a:rPr lang="en-US" sz="1200">
                <a:solidFill>
                  <a:schemeClr val="tx1">
                    <a:lumMod val="75000"/>
                    <a:lumOff val="25000"/>
                  </a:schemeClr>
                </a:solidFill>
                <a:latin typeface="+mn-lt"/>
                <a:hlinkClick r:id="rId3"/>
              </a:rPr>
              <a:t>Thematic</a:t>
            </a:r>
            <a:endParaRPr lang="LID4096" sz="1200">
              <a:solidFill>
                <a:schemeClr val="tx1">
                  <a:lumMod val="75000"/>
                  <a:lumOff val="25000"/>
                </a:schemeClr>
              </a:solidFill>
              <a:latin typeface="+mn-lt"/>
            </a:endParaRPr>
          </a:p>
        </p:txBody>
      </p:sp>
    </p:spTree>
    <p:extLst>
      <p:ext uri="{BB962C8B-B14F-4D97-AF65-F5344CB8AC3E}">
        <p14:creationId xmlns:p14="http://schemas.microsoft.com/office/powerpoint/2010/main" val="1753655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p:txBody>
          <a:bodyPr/>
          <a:lstStyle/>
          <a:p>
            <a:r>
              <a:rPr lang="en-ZA"/>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Subtitle 6">
            <a:extLst>
              <a:ext uri="{FF2B5EF4-FFF2-40B4-BE49-F238E27FC236}">
                <a16:creationId xmlns:a16="http://schemas.microsoft.com/office/drawing/2014/main" id="{ACCCCDAD-0E0B-437F-8CAA-0536470B2E2F}"/>
              </a:ext>
            </a:extLst>
          </p:cNvPr>
          <p:cNvSpPr>
            <a:spLocks noGrp="1"/>
          </p:cNvSpPr>
          <p:nvPr>
            <p:ph type="subTitle" idx="1"/>
          </p:nvPr>
        </p:nvSpPr>
        <p:spPr>
          <a:xfrm>
            <a:off x="2494607" y="3687116"/>
            <a:ext cx="5282503" cy="1604172"/>
          </a:xfrm>
        </p:spPr>
        <p:txBody>
          <a:bodyPr anchor="ctr"/>
          <a:lstStyle/>
          <a:p>
            <a:pPr algn="ctr"/>
            <a:r>
              <a:rPr lang="en-ZA" sz="3600"/>
              <a:t>ADS-34 Group B</a:t>
            </a:r>
          </a:p>
        </p:txBody>
      </p:sp>
      <p:pic>
        <p:nvPicPr>
          <p:cNvPr id="17" name="Picture 16">
            <a:extLst>
              <a:ext uri="{FF2B5EF4-FFF2-40B4-BE49-F238E27FC236}">
                <a16:creationId xmlns:a16="http://schemas.microsoft.com/office/drawing/2014/main" id="{9AF56051-B521-4770-BAEF-FEE7092F86D2}"/>
              </a:ext>
            </a:extLst>
          </p:cNvPr>
          <p:cNvPicPr>
            <a:picLocks noChangeAspect="1"/>
          </p:cNvPicPr>
          <p:nvPr/>
        </p:nvPicPr>
        <p:blipFill>
          <a:blip r:embed="rId4"/>
          <a:stretch>
            <a:fillRect/>
          </a:stretch>
        </p:blipFill>
        <p:spPr>
          <a:xfrm>
            <a:off x="8081539" y="2296475"/>
            <a:ext cx="1420680" cy="1390641"/>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ZA"/>
              <a:t>Solution and </a:t>
            </a:r>
            <a:r>
              <a:rPr lang="en-US"/>
              <a:t>Results</a:t>
            </a:r>
            <a:endParaRPr lang="en-ZA"/>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431800" y="3926334"/>
            <a:ext cx="2160000" cy="757016"/>
          </a:xfrm>
        </p:spPr>
        <p:txBody>
          <a:bodyPr/>
          <a:lstStyle/>
          <a:p>
            <a:r>
              <a:rPr lang="en-ZA"/>
              <a:t>Exploratory Data Analysis and Recommendations</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a:xfrm>
            <a:off x="431800" y="4764907"/>
            <a:ext cx="2160000" cy="900000"/>
          </a:xfrm>
        </p:spPr>
        <p:txBody>
          <a:bodyPr/>
          <a:lstStyle/>
          <a:p>
            <a:r>
              <a:rPr lang="en-US"/>
              <a:t>Analyze the Data and capture beneficial information</a:t>
            </a:r>
            <a:endParaRPr lang="ru-RU"/>
          </a:p>
        </p:txBody>
      </p:sp>
      <p:cxnSp>
        <p:nvCxnSpPr>
          <p:cNvPr id="75" name="Straight Connector 74" descr="First divider line on slide">
            <a:extLst>
              <a:ext uri="{FF2B5EF4-FFF2-40B4-BE49-F238E27FC236}">
                <a16:creationId xmlns:a16="http://schemas.microsoft.com/office/drawing/2014/main" id="{1D5BA55A-3253-4F3B-A32A-5A12ECE65A55}"/>
              </a:ext>
              <a:ext uri="{C183D7F6-B498-43B3-948B-1728B52AA6E4}">
                <adec:decorative xmlns:adec="http://schemas.microsoft.com/office/drawing/2017/decorative" val="1"/>
              </a:ext>
            </a:extLst>
          </p:cNvPr>
          <p:cNvCxnSpPr>
            <a:cxnSpLocks/>
          </p:cNvCxnSpPr>
          <p:nvPr/>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5" name="Picture Placeholder 94" descr="Money">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tretch>
            <a:fillRect/>
          </a:stretch>
        </p:blipFill>
        <p:spPr>
          <a:xfrm>
            <a:off x="5668962" y="2358090"/>
            <a:ext cx="854075" cy="854075"/>
          </a:xfrm>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ZA"/>
              <a:t>Customer Churn Prediction Model</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a:xfrm>
            <a:off x="2726075" y="4688112"/>
            <a:ext cx="2160588" cy="900000"/>
          </a:xfrm>
        </p:spPr>
        <p:txBody>
          <a:bodyPr/>
          <a:lstStyle/>
          <a:p>
            <a:r>
              <a:rPr lang="en-US"/>
              <a:t>Define and Analyze customer churn and capture valuable factors</a:t>
            </a:r>
            <a:endParaRPr lang="ru-RU"/>
          </a:p>
          <a:p>
            <a:endParaRPr lang="ru-RU"/>
          </a:p>
        </p:txBody>
      </p:sp>
      <p:cxnSp>
        <p:nvCxnSpPr>
          <p:cNvPr id="77" name="Straight Connector 76" descr="Second divider line on slide">
            <a:extLst>
              <a:ext uri="{FF2B5EF4-FFF2-40B4-BE49-F238E27FC236}">
                <a16:creationId xmlns:a16="http://schemas.microsoft.com/office/drawing/2014/main" id="{50250EBA-885D-4E6F-B841-92A9B8FBBB6F}"/>
              </a:ext>
              <a:ext uri="{C183D7F6-B498-43B3-948B-1728B52AA6E4}">
                <adec:decorative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7" name="Picture Placeholder 96" descr="Downward trend">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tretch>
            <a:fillRect/>
          </a:stretch>
        </p:blipFill>
        <p:spPr>
          <a:xfrm>
            <a:off x="3379331" y="2358091"/>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a:xfrm>
            <a:off x="5020543" y="3912264"/>
            <a:ext cx="2160588" cy="639416"/>
          </a:xfrm>
        </p:spPr>
        <p:txBody>
          <a:bodyPr/>
          <a:lstStyle/>
          <a:p>
            <a:r>
              <a:rPr lang="en-ZA"/>
              <a:t>Forecasting</a:t>
            </a:r>
          </a:p>
          <a:p>
            <a:r>
              <a:rPr lang="en-ZA"/>
              <a:t>Demand Model</a:t>
            </a:r>
          </a:p>
          <a:p>
            <a:endParaRPr lang="en-ZA"/>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a:xfrm>
            <a:off x="5020543" y="4688112"/>
            <a:ext cx="2160588" cy="563667"/>
          </a:xfrm>
        </p:spPr>
        <p:txBody>
          <a:bodyPr/>
          <a:lstStyle/>
          <a:p>
            <a:r>
              <a:rPr lang="en-US"/>
              <a:t>Forecast market demand and predict sales</a:t>
            </a:r>
            <a:endParaRPr lang="ru-RU"/>
          </a:p>
        </p:txBody>
      </p:sp>
      <p:pic>
        <p:nvPicPr>
          <p:cNvPr id="12" name="Picture Placeholder 11">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extLst/>
          </a:blip>
          <a:stretch>
            <a:fillRect/>
          </a:stretch>
        </p:blipFill>
        <p:spPr>
          <a:xfrm>
            <a:off x="7623773" y="1192682"/>
            <a:ext cx="4472635" cy="4472635"/>
          </a:xfrm>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ZA" smtClean="0"/>
              <a:pPr/>
              <a:t>4</a:t>
            </a:fld>
            <a:endParaRPr lang="en-ZA"/>
          </a:p>
        </p:txBody>
      </p:sp>
    </p:spTree>
    <p:extLst>
      <p:ext uri="{BB962C8B-B14F-4D97-AF65-F5344CB8AC3E}">
        <p14:creationId xmlns:p14="http://schemas.microsoft.com/office/powerpoint/2010/main" val="1668368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extLst/>
          </a:blip>
          <a:stretch>
            <a:fillRect/>
          </a:stretch>
        </p:blipFill>
        <p:spPr>
          <a:xfrm>
            <a:off x="994462" y="0"/>
            <a:ext cx="4128005" cy="3988675"/>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6095999" y="86713"/>
            <a:ext cx="6009287" cy="3979259"/>
          </a:xfrm>
        </p:spPr>
        <p:txBody>
          <a:bodyPr/>
          <a:lstStyle/>
          <a:p>
            <a:r>
              <a:rPr lang="en-ZA"/>
              <a:t>Exploratory Data Analysis</a:t>
            </a:r>
            <a:br>
              <a:rPr lang="en-ZA"/>
            </a:br>
            <a:r>
              <a:rPr lang="en-ZA" sz="2000"/>
              <a:t>Bart and </a:t>
            </a:r>
            <a:r>
              <a:rPr lang="en-ZA" sz="2000" err="1"/>
              <a:t>Redzhep</a:t>
            </a:r>
            <a:endParaRPr lang="en-ZA"/>
          </a:p>
        </p:txBody>
      </p:sp>
      <p:grpSp>
        <p:nvGrpSpPr>
          <p:cNvPr id="60" name="Group 59" title="geometric shape">
            <a:extLst>
              <a:ext uri="{FF2B5EF4-FFF2-40B4-BE49-F238E27FC236}">
                <a16:creationId xmlns:a16="http://schemas.microsoft.com/office/drawing/2014/main" id="{502D7333-D43E-4F9D-B14F-59FA693F743A}"/>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ZA" smtClean="0"/>
              <a:pPr/>
              <a:t>5</a:t>
            </a:fld>
            <a:endParaRPr lang="en-ZA"/>
          </a:p>
        </p:txBody>
      </p:sp>
      <p:sp>
        <p:nvSpPr>
          <p:cNvPr id="3" name="Subtitle 2">
            <a:extLst>
              <a:ext uri="{FF2B5EF4-FFF2-40B4-BE49-F238E27FC236}">
                <a16:creationId xmlns:a16="http://schemas.microsoft.com/office/drawing/2014/main" id="{22322DE1-D5E6-4001-B837-73D2CA58729F}"/>
              </a:ext>
            </a:extLst>
          </p:cNvPr>
          <p:cNvSpPr>
            <a:spLocks noGrp="1"/>
          </p:cNvSpPr>
          <p:nvPr>
            <p:ph type="subTitle" idx="1"/>
          </p:nvPr>
        </p:nvSpPr>
        <p:spPr>
          <a:xfrm>
            <a:off x="84841" y="4124812"/>
            <a:ext cx="5978266" cy="2521647"/>
          </a:xfrm>
        </p:spPr>
        <p:txBody>
          <a:bodyPr/>
          <a:lstStyle/>
          <a:p>
            <a:pPr marL="285750" indent="-285750" algn="l">
              <a:buFont typeface="Wingdings" panose="05000000000000000000" pitchFamily="2" charset="2"/>
              <a:buChar char="ü"/>
            </a:pPr>
            <a:r>
              <a:rPr lang="en-US" sz="1600"/>
              <a:t>Gender distribution</a:t>
            </a:r>
          </a:p>
          <a:p>
            <a:pPr marL="285750" indent="-285750" algn="l">
              <a:buFont typeface="Wingdings" panose="05000000000000000000" pitchFamily="2" charset="2"/>
              <a:buChar char="ü"/>
            </a:pPr>
            <a:r>
              <a:rPr lang="en-US" sz="1600"/>
              <a:t>Age distribution</a:t>
            </a:r>
          </a:p>
          <a:p>
            <a:pPr marL="285750" indent="-285750" algn="l">
              <a:buFont typeface="Wingdings" panose="05000000000000000000" pitchFamily="2" charset="2"/>
              <a:buChar char="ü"/>
            </a:pPr>
            <a:r>
              <a:rPr lang="en-US" sz="1600"/>
              <a:t>Revenue per category</a:t>
            </a:r>
          </a:p>
          <a:p>
            <a:pPr marL="285750" indent="-285750" algn="l">
              <a:buFont typeface="Wingdings" panose="05000000000000000000" pitchFamily="2" charset="2"/>
              <a:buChar char="ü"/>
            </a:pPr>
            <a:r>
              <a:rPr lang="en-US" sz="1600"/>
              <a:t>Distribution of orders per customer</a:t>
            </a:r>
          </a:p>
          <a:p>
            <a:pPr marL="285750" indent="-285750" algn="l">
              <a:buFont typeface="Wingdings" panose="05000000000000000000" pitchFamily="2" charset="2"/>
              <a:buChar char="ü"/>
            </a:pPr>
            <a:r>
              <a:rPr lang="en-US" sz="1600"/>
              <a:t>Delivery time</a:t>
            </a:r>
          </a:p>
          <a:p>
            <a:pPr marL="285750" indent="-285750" algn="l">
              <a:buFont typeface="Wingdings" panose="05000000000000000000" pitchFamily="2" charset="2"/>
              <a:buChar char="ü"/>
            </a:pPr>
            <a:r>
              <a:rPr lang="en-US" sz="1600"/>
              <a:t>Returns</a:t>
            </a:r>
          </a:p>
          <a:p>
            <a:pPr marL="285750" indent="-285750" algn="l">
              <a:buFont typeface="Wingdings" panose="05000000000000000000" pitchFamily="2" charset="2"/>
              <a:buChar char="ü"/>
            </a:pPr>
            <a:r>
              <a:rPr lang="en-US" sz="1600"/>
              <a:t>Churn</a:t>
            </a:r>
            <a:endParaRPr lang="LID4096" sz="1600"/>
          </a:p>
        </p:txBody>
      </p:sp>
    </p:spTree>
    <p:extLst>
      <p:ext uri="{BB962C8B-B14F-4D97-AF65-F5344CB8AC3E}">
        <p14:creationId xmlns:p14="http://schemas.microsoft.com/office/powerpoint/2010/main" val="203726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2DC0C7E-1A28-48C7-920D-69A5804738A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Revenue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close up of text on a white background&#10;&#10;Description automatically generated">
            <a:extLst>
              <a:ext uri="{FF2B5EF4-FFF2-40B4-BE49-F238E27FC236}">
                <a16:creationId xmlns:a16="http://schemas.microsoft.com/office/drawing/2014/main" id="{FAB656B5-FB0D-4B1B-97E2-636791CC7B60}"/>
              </a:ext>
            </a:extLst>
          </p:cNvPr>
          <p:cNvPicPr>
            <a:picLocks noGrp="1" noChangeAspect="1"/>
          </p:cNvPicPr>
          <p:nvPr>
            <p:ph sz="half" idx="2"/>
          </p:nvPr>
        </p:nvPicPr>
        <p:blipFill>
          <a:blip r:embed="rId3"/>
          <a:stretch>
            <a:fillRect/>
          </a:stretch>
        </p:blipFill>
        <p:spPr>
          <a:xfrm>
            <a:off x="6558007" y="2768834"/>
            <a:ext cx="4895560" cy="3414652"/>
          </a:xfrm>
          <a:prstGeom prst="rect">
            <a:avLst/>
          </a:prstGeom>
          <a:ln>
            <a:noFill/>
          </a:ln>
          <a:effectLst>
            <a:outerShdw blurRad="292100" dist="139700" dir="2700000" algn="tl" rotWithShape="0">
              <a:srgbClr val="333333">
                <a:alpha val="65000"/>
              </a:srgbClr>
            </a:outerShdw>
          </a:effectLst>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A close up of text on a white background&#10;&#10;Description automatically generated">
            <a:extLst>
              <a:ext uri="{FF2B5EF4-FFF2-40B4-BE49-F238E27FC236}">
                <a16:creationId xmlns:a16="http://schemas.microsoft.com/office/drawing/2014/main" id="{4FAD90D4-CA2F-4BBA-B087-397D9D18855D}"/>
              </a:ext>
            </a:extLst>
          </p:cNvPr>
          <p:cNvPicPr>
            <a:picLocks noGrp="1" noChangeAspect="1"/>
          </p:cNvPicPr>
          <p:nvPr>
            <p:ph sz="half" idx="1"/>
          </p:nvPr>
        </p:nvPicPr>
        <p:blipFill>
          <a:blip r:embed="rId4"/>
          <a:stretch>
            <a:fillRect/>
          </a:stretch>
        </p:blipFill>
        <p:spPr>
          <a:xfrm>
            <a:off x="656120" y="2768834"/>
            <a:ext cx="5103658" cy="3419449"/>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6D8BFD84-589B-464C-8CC9-8C36082D0EFB}"/>
              </a:ext>
            </a:extLst>
          </p:cNvPr>
          <p:cNvSpPr>
            <a:spLocks noGrp="1"/>
          </p:cNvSpPr>
          <p:nvPr>
            <p:ph type="sldNum" sz="quarter" idx="11"/>
          </p:nvPr>
        </p:nvSpPr>
        <p:spPr>
          <a:xfrm>
            <a:off x="8603343" y="6522430"/>
            <a:ext cx="2743200" cy="347472"/>
          </a:xfrm>
        </p:spPr>
        <p:txBody>
          <a:bodyPr vert="horz" lIns="91440" tIns="45720" rIns="91440" bIns="45720" rtlCol="0" anchor="ctr">
            <a:normAutofit/>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6</a:t>
            </a:fld>
            <a:endParaRPr lang="en-US" sz="1100">
              <a:solidFill>
                <a:srgbClr val="898989"/>
              </a:solidFill>
              <a:latin typeface="+mn-lt"/>
            </a:endParaRPr>
          </a:p>
        </p:txBody>
      </p:sp>
      <p:sp>
        <p:nvSpPr>
          <p:cNvPr id="13" name="TextBox 12">
            <a:extLst>
              <a:ext uri="{FF2B5EF4-FFF2-40B4-BE49-F238E27FC236}">
                <a16:creationId xmlns:a16="http://schemas.microsoft.com/office/drawing/2014/main" id="{784E67AE-8885-49AD-9B89-BECADEDD0318}"/>
              </a:ext>
            </a:extLst>
          </p:cNvPr>
          <p:cNvSpPr txBox="1"/>
          <p:nvPr/>
        </p:nvSpPr>
        <p:spPr>
          <a:xfrm>
            <a:off x="2230078" y="2337179"/>
            <a:ext cx="1945262" cy="300208"/>
          </a:xfrm>
          <a:prstGeom prst="rect">
            <a:avLst/>
          </a:prstGeom>
          <a:noFill/>
        </p:spPr>
        <p:txBody>
          <a:bodyPr wrap="none" lIns="0" tIns="0" rIns="0" bIns="0" rtlCol="0">
            <a:noAutofit/>
          </a:bodyPr>
          <a:lstStyle/>
          <a:p>
            <a:pPr algn="l"/>
            <a:r>
              <a:rPr lang="en-US">
                <a:solidFill>
                  <a:schemeClr val="tx1">
                    <a:lumMod val="75000"/>
                    <a:lumOff val="25000"/>
                  </a:schemeClr>
                </a:solidFill>
                <a:latin typeface="+mj-lt"/>
              </a:rPr>
              <a:t>From 2013 to 2017</a:t>
            </a:r>
            <a:endParaRPr lang="LID4096">
              <a:solidFill>
                <a:schemeClr val="tx1">
                  <a:lumMod val="75000"/>
                  <a:lumOff val="25000"/>
                </a:schemeClr>
              </a:solidFill>
              <a:latin typeface="+mj-lt"/>
            </a:endParaRPr>
          </a:p>
        </p:txBody>
      </p:sp>
      <p:sp>
        <p:nvSpPr>
          <p:cNvPr id="18" name="TextBox 17">
            <a:extLst>
              <a:ext uri="{FF2B5EF4-FFF2-40B4-BE49-F238E27FC236}">
                <a16:creationId xmlns:a16="http://schemas.microsoft.com/office/drawing/2014/main" id="{F89563F5-AF46-4DE8-A61E-FB6B547CB83A}"/>
              </a:ext>
            </a:extLst>
          </p:cNvPr>
          <p:cNvSpPr txBox="1"/>
          <p:nvPr/>
        </p:nvSpPr>
        <p:spPr>
          <a:xfrm>
            <a:off x="8189628" y="2296628"/>
            <a:ext cx="1407513" cy="300208"/>
          </a:xfrm>
          <a:prstGeom prst="rect">
            <a:avLst/>
          </a:prstGeom>
          <a:noFill/>
        </p:spPr>
        <p:txBody>
          <a:bodyPr wrap="none" lIns="0" tIns="0" rIns="0" bIns="0" rtlCol="0">
            <a:noAutofit/>
          </a:bodyPr>
          <a:lstStyle/>
          <a:p>
            <a:pPr algn="ctr"/>
            <a:r>
              <a:rPr lang="en-US">
                <a:solidFill>
                  <a:schemeClr val="tx1">
                    <a:lumMod val="75000"/>
                    <a:lumOff val="25000"/>
                  </a:schemeClr>
                </a:solidFill>
                <a:latin typeface="+mj-lt"/>
              </a:rPr>
              <a:t>2018</a:t>
            </a:r>
            <a:endParaRPr lang="LID4096">
              <a:solidFill>
                <a:schemeClr val="tx1">
                  <a:lumMod val="75000"/>
                  <a:lumOff val="25000"/>
                </a:schemeClr>
              </a:solidFill>
              <a:latin typeface="+mj-lt"/>
            </a:endParaRPr>
          </a:p>
        </p:txBody>
      </p:sp>
    </p:spTree>
    <p:extLst>
      <p:ext uri="{BB962C8B-B14F-4D97-AF65-F5344CB8AC3E}">
        <p14:creationId xmlns:p14="http://schemas.microsoft.com/office/powerpoint/2010/main" val="1489881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A1C37-59DB-44CF-A218-8C54728B599C}"/>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a:solidFill>
                  <a:srgbClr val="FFFFFF"/>
                </a:solidFill>
              </a:rPr>
              <a:t>Distribution of orders per customer</a:t>
            </a:r>
          </a:p>
        </p:txBody>
      </p:sp>
      <p:cxnSp>
        <p:nvCxnSpPr>
          <p:cNvPr id="12"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social media post&#10;&#10;Description automatically generated">
            <a:extLst>
              <a:ext uri="{FF2B5EF4-FFF2-40B4-BE49-F238E27FC236}">
                <a16:creationId xmlns:a16="http://schemas.microsoft.com/office/drawing/2014/main" id="{D38F43F2-6466-4963-865B-182AAD16F39D}"/>
              </a:ext>
            </a:extLst>
          </p:cNvPr>
          <p:cNvPicPr>
            <a:picLocks noGrp="1" noChangeAspect="1"/>
          </p:cNvPicPr>
          <p:nvPr>
            <p:ph sz="half" idx="2"/>
          </p:nvPr>
        </p:nvPicPr>
        <p:blipFill rotWithShape="1">
          <a:blip r:embed="rId3"/>
          <a:srcRect l="5069" t="17996" r="26610" b="10789"/>
          <a:stretch/>
        </p:blipFill>
        <p:spPr>
          <a:xfrm>
            <a:off x="6503910" y="2842056"/>
            <a:ext cx="4981261" cy="3336072"/>
          </a:xfrm>
          <a:prstGeom prst="rect">
            <a:avLst/>
          </a:prstGeom>
          <a:ln>
            <a:noFill/>
          </a:ln>
          <a:effectLst>
            <a:outerShdw blurRad="292100" dist="139700" dir="2700000" algn="tl" rotWithShape="0">
              <a:srgbClr val="333333">
                <a:alpha val="65000"/>
              </a:srgbClr>
            </a:outerShdw>
          </a:effectLst>
        </p:spPr>
      </p:pic>
      <p:cxnSp>
        <p:nvCxnSpPr>
          <p:cNvPr id="13"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ACB370A4-AF5A-4C72-8463-538FECE9C15E}"/>
              </a:ext>
            </a:extLst>
          </p:cNvPr>
          <p:cNvPicPr>
            <a:picLocks noGrp="1" noChangeAspect="1"/>
          </p:cNvPicPr>
          <p:nvPr>
            <p:ph sz="half" idx="1"/>
          </p:nvPr>
        </p:nvPicPr>
        <p:blipFill rotWithShape="1">
          <a:blip r:embed="rId4"/>
          <a:srcRect l="6386" t="14554" r="26693" b="9521"/>
          <a:stretch/>
        </p:blipFill>
        <p:spPr>
          <a:xfrm>
            <a:off x="901724" y="2735896"/>
            <a:ext cx="4826923" cy="351854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88A109EB-2EB8-4077-838C-53B18BA75A53}"/>
              </a:ext>
            </a:extLst>
          </p:cNvPr>
          <p:cNvSpPr>
            <a:spLocks noGrp="1"/>
          </p:cNvSpPr>
          <p:nvPr>
            <p:ph type="sldNum" sz="quarter" idx="11"/>
          </p:nvPr>
        </p:nvSpPr>
        <p:spPr>
          <a:xfrm>
            <a:off x="8603343" y="6522430"/>
            <a:ext cx="2743200" cy="347472"/>
          </a:xfrm>
        </p:spPr>
        <p:txBody>
          <a:bodyPr vert="horz" lIns="91440" tIns="45720" rIns="91440" bIns="45720" rtlCol="0" anchor="ctr">
            <a:normAutofit/>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7</a:t>
            </a:fld>
            <a:endParaRPr lang="en-US" sz="1100">
              <a:solidFill>
                <a:srgbClr val="898989"/>
              </a:solidFill>
              <a:latin typeface="+mn-lt"/>
            </a:endParaRPr>
          </a:p>
        </p:txBody>
      </p:sp>
      <p:sp>
        <p:nvSpPr>
          <p:cNvPr id="17" name="TextBox 16">
            <a:extLst>
              <a:ext uri="{FF2B5EF4-FFF2-40B4-BE49-F238E27FC236}">
                <a16:creationId xmlns:a16="http://schemas.microsoft.com/office/drawing/2014/main" id="{1C1A1F79-40CD-4F4D-8109-DCD1CE170D55}"/>
              </a:ext>
            </a:extLst>
          </p:cNvPr>
          <p:cNvSpPr txBox="1"/>
          <p:nvPr/>
        </p:nvSpPr>
        <p:spPr>
          <a:xfrm>
            <a:off x="2230078" y="2337179"/>
            <a:ext cx="1945262" cy="300208"/>
          </a:xfrm>
          <a:prstGeom prst="rect">
            <a:avLst/>
          </a:prstGeom>
          <a:noFill/>
        </p:spPr>
        <p:txBody>
          <a:bodyPr wrap="none" lIns="0" tIns="0" rIns="0" bIns="0" rtlCol="0">
            <a:noAutofit/>
          </a:bodyPr>
          <a:lstStyle/>
          <a:p>
            <a:pPr algn="l"/>
            <a:r>
              <a:rPr lang="en-US">
                <a:solidFill>
                  <a:schemeClr val="tx1">
                    <a:lumMod val="75000"/>
                    <a:lumOff val="25000"/>
                  </a:schemeClr>
                </a:solidFill>
                <a:latin typeface="+mj-lt"/>
              </a:rPr>
              <a:t>From 2013 to 2017</a:t>
            </a:r>
            <a:endParaRPr lang="LID4096">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3A13243D-EFB7-459E-AF24-AD846B40AF97}"/>
              </a:ext>
            </a:extLst>
          </p:cNvPr>
          <p:cNvSpPr txBox="1"/>
          <p:nvPr/>
        </p:nvSpPr>
        <p:spPr>
          <a:xfrm>
            <a:off x="8189628" y="2296628"/>
            <a:ext cx="1407513" cy="300208"/>
          </a:xfrm>
          <a:prstGeom prst="rect">
            <a:avLst/>
          </a:prstGeom>
          <a:noFill/>
        </p:spPr>
        <p:txBody>
          <a:bodyPr wrap="none" lIns="0" tIns="0" rIns="0" bIns="0" rtlCol="0">
            <a:noAutofit/>
          </a:bodyPr>
          <a:lstStyle/>
          <a:p>
            <a:pPr algn="ctr"/>
            <a:r>
              <a:rPr lang="en-US">
                <a:solidFill>
                  <a:schemeClr val="tx1">
                    <a:lumMod val="75000"/>
                    <a:lumOff val="25000"/>
                  </a:schemeClr>
                </a:solidFill>
                <a:latin typeface="+mj-lt"/>
              </a:rPr>
              <a:t>2018</a:t>
            </a:r>
            <a:endParaRPr lang="LID4096">
              <a:solidFill>
                <a:schemeClr val="tx1">
                  <a:lumMod val="75000"/>
                  <a:lumOff val="25000"/>
                </a:schemeClr>
              </a:solidFill>
              <a:latin typeface="+mj-lt"/>
            </a:endParaRPr>
          </a:p>
        </p:txBody>
      </p:sp>
    </p:spTree>
    <p:extLst>
      <p:ext uri="{BB962C8B-B14F-4D97-AF65-F5344CB8AC3E}">
        <p14:creationId xmlns:p14="http://schemas.microsoft.com/office/powerpoint/2010/main" val="1452187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A1C37-59DB-44CF-A218-8C54728B599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Logistics and delivery</a:t>
            </a:r>
          </a:p>
        </p:txBody>
      </p:sp>
      <p:cxnSp>
        <p:nvCxnSpPr>
          <p:cNvPr id="12"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8A109EB-2EB8-4077-838C-53B18BA75A53}"/>
              </a:ext>
            </a:extLst>
          </p:cNvPr>
          <p:cNvSpPr>
            <a:spLocks noGrp="1"/>
          </p:cNvSpPr>
          <p:nvPr>
            <p:ph type="sldNum" sz="quarter" idx="11"/>
          </p:nvPr>
        </p:nvSpPr>
        <p:spPr>
          <a:xfrm>
            <a:off x="8603343" y="6522430"/>
            <a:ext cx="2743200" cy="347472"/>
          </a:xfrm>
        </p:spPr>
        <p:txBody>
          <a:bodyPr vert="horz" lIns="91440" tIns="45720" rIns="91440" bIns="45720" rtlCol="0" anchor="ctr">
            <a:normAutofit/>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8</a:t>
            </a:fld>
            <a:endParaRPr lang="en-US" sz="1100">
              <a:solidFill>
                <a:srgbClr val="898989"/>
              </a:solidFill>
              <a:latin typeface="+mn-lt"/>
            </a:endParaRPr>
          </a:p>
        </p:txBody>
      </p:sp>
      <p:sp>
        <p:nvSpPr>
          <p:cNvPr id="17" name="TextBox 16">
            <a:extLst>
              <a:ext uri="{FF2B5EF4-FFF2-40B4-BE49-F238E27FC236}">
                <a16:creationId xmlns:a16="http://schemas.microsoft.com/office/drawing/2014/main" id="{1C1A1F79-40CD-4F4D-8109-DCD1CE170D55}"/>
              </a:ext>
            </a:extLst>
          </p:cNvPr>
          <p:cNvSpPr txBox="1"/>
          <p:nvPr/>
        </p:nvSpPr>
        <p:spPr>
          <a:xfrm>
            <a:off x="2230078" y="2337179"/>
            <a:ext cx="1945262" cy="300208"/>
          </a:xfrm>
          <a:prstGeom prst="rect">
            <a:avLst/>
          </a:prstGeom>
          <a:noFill/>
        </p:spPr>
        <p:txBody>
          <a:bodyPr wrap="none" lIns="0" tIns="0" rIns="0" bIns="0" rtlCol="0">
            <a:noAutofit/>
          </a:bodyPr>
          <a:lstStyle/>
          <a:p>
            <a:pPr algn="l"/>
            <a:r>
              <a:rPr lang="en-US">
                <a:solidFill>
                  <a:schemeClr val="tx1">
                    <a:lumMod val="75000"/>
                    <a:lumOff val="25000"/>
                  </a:schemeClr>
                </a:solidFill>
                <a:latin typeface="+mj-lt"/>
              </a:rPr>
              <a:t>From 2013 to 2017</a:t>
            </a:r>
            <a:endParaRPr lang="LID4096">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3A13243D-EFB7-459E-AF24-AD846B40AF97}"/>
              </a:ext>
            </a:extLst>
          </p:cNvPr>
          <p:cNvSpPr txBox="1"/>
          <p:nvPr/>
        </p:nvSpPr>
        <p:spPr>
          <a:xfrm>
            <a:off x="8189628" y="2296628"/>
            <a:ext cx="1407513" cy="300208"/>
          </a:xfrm>
          <a:prstGeom prst="rect">
            <a:avLst/>
          </a:prstGeom>
          <a:noFill/>
        </p:spPr>
        <p:txBody>
          <a:bodyPr wrap="none" lIns="0" tIns="0" rIns="0" bIns="0" rtlCol="0">
            <a:noAutofit/>
          </a:bodyPr>
          <a:lstStyle/>
          <a:p>
            <a:pPr algn="ctr"/>
            <a:r>
              <a:rPr lang="en-US">
                <a:solidFill>
                  <a:schemeClr val="tx1">
                    <a:lumMod val="75000"/>
                    <a:lumOff val="25000"/>
                  </a:schemeClr>
                </a:solidFill>
                <a:latin typeface="+mj-lt"/>
              </a:rPr>
              <a:t>2018</a:t>
            </a:r>
            <a:endParaRPr lang="LID4096">
              <a:solidFill>
                <a:schemeClr val="tx1">
                  <a:lumMod val="75000"/>
                  <a:lumOff val="25000"/>
                </a:schemeClr>
              </a:solidFill>
              <a:latin typeface="+mj-lt"/>
            </a:endParaRPr>
          </a:p>
        </p:txBody>
      </p:sp>
      <p:pic>
        <p:nvPicPr>
          <p:cNvPr id="14" name="Picture 13" descr="A screenshot of a cell phone&#10;&#10;Description automatically generated">
            <a:extLst>
              <a:ext uri="{FF2B5EF4-FFF2-40B4-BE49-F238E27FC236}">
                <a16:creationId xmlns:a16="http://schemas.microsoft.com/office/drawing/2014/main" id="{1817BC88-48A7-4534-A077-DED111485075}"/>
              </a:ext>
            </a:extLst>
          </p:cNvPr>
          <p:cNvPicPr/>
          <p:nvPr/>
        </p:nvPicPr>
        <p:blipFill rotWithShape="1">
          <a:blip r:embed="rId3">
            <a:extLst>
              <a:ext uri="{28A0092B-C50C-407E-A947-70E740481C1C}">
                <a14:useLocalDpi xmlns:a14="http://schemas.microsoft.com/office/drawing/2010/main" val="0"/>
              </a:ext>
            </a:extLst>
          </a:blip>
          <a:srcRect l="6107" t="4579" r="1325" b="11734"/>
          <a:stretch/>
        </p:blipFill>
        <p:spPr bwMode="auto">
          <a:xfrm>
            <a:off x="650883" y="2738834"/>
            <a:ext cx="5220297" cy="351560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29ABEC08-D308-4F94-B5DA-3F3649A42A7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61372" y="2738834"/>
            <a:ext cx="5474303" cy="3515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268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A1C37-59DB-44CF-A218-8C54728B599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Average days between orders</a:t>
            </a:r>
          </a:p>
        </p:txBody>
      </p:sp>
      <p:cxnSp>
        <p:nvCxnSpPr>
          <p:cNvPr id="12"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8A109EB-2EB8-4077-838C-53B18BA75A53}"/>
              </a:ext>
            </a:extLst>
          </p:cNvPr>
          <p:cNvSpPr>
            <a:spLocks noGrp="1"/>
          </p:cNvSpPr>
          <p:nvPr>
            <p:ph type="sldNum" sz="quarter" idx="11"/>
          </p:nvPr>
        </p:nvSpPr>
        <p:spPr>
          <a:xfrm>
            <a:off x="10769599" y="6522430"/>
            <a:ext cx="576943" cy="347472"/>
          </a:xfrm>
        </p:spPr>
        <p:txBody>
          <a:bodyPr vert="horz" lIns="91440" tIns="45720" rIns="91440" bIns="45720" rtlCol="0" anchor="ctr">
            <a:normAutofit/>
          </a:bodyPr>
          <a:lstStyle/>
          <a:p>
            <a:pPr algn="r">
              <a:lnSpc>
                <a:spcPct val="90000"/>
              </a:lnSpc>
              <a:spcAft>
                <a:spcPts val="600"/>
              </a:spcAft>
            </a:pPr>
            <a:fld id="{19B51A1E-902D-48AF-9020-955120F399B6}" type="slidenum">
              <a:rPr lang="en-US" sz="1100">
                <a:solidFill>
                  <a:srgbClr val="898989"/>
                </a:solidFill>
                <a:latin typeface="+mn-lt"/>
              </a:rPr>
              <a:pPr algn="r">
                <a:lnSpc>
                  <a:spcPct val="90000"/>
                </a:lnSpc>
                <a:spcAft>
                  <a:spcPts val="600"/>
                </a:spcAft>
              </a:pPr>
              <a:t>9</a:t>
            </a:fld>
            <a:endParaRPr lang="en-US" sz="1100">
              <a:solidFill>
                <a:srgbClr val="898989"/>
              </a:solidFill>
              <a:latin typeface="+mn-lt"/>
            </a:endParaRPr>
          </a:p>
        </p:txBody>
      </p:sp>
      <p:sp>
        <p:nvSpPr>
          <p:cNvPr id="17" name="TextBox 16">
            <a:extLst>
              <a:ext uri="{FF2B5EF4-FFF2-40B4-BE49-F238E27FC236}">
                <a16:creationId xmlns:a16="http://schemas.microsoft.com/office/drawing/2014/main" id="{1C1A1F79-40CD-4F4D-8109-DCD1CE170D55}"/>
              </a:ext>
            </a:extLst>
          </p:cNvPr>
          <p:cNvSpPr txBox="1"/>
          <p:nvPr/>
        </p:nvSpPr>
        <p:spPr>
          <a:xfrm>
            <a:off x="2230078" y="2337179"/>
            <a:ext cx="1945262" cy="300208"/>
          </a:xfrm>
          <a:prstGeom prst="rect">
            <a:avLst/>
          </a:prstGeom>
          <a:noFill/>
        </p:spPr>
        <p:txBody>
          <a:bodyPr wrap="none" lIns="0" tIns="0" rIns="0" bIns="0" rtlCol="0">
            <a:noAutofit/>
          </a:bodyPr>
          <a:lstStyle/>
          <a:p>
            <a:pPr algn="l"/>
            <a:r>
              <a:rPr lang="en-US">
                <a:solidFill>
                  <a:schemeClr val="tx1">
                    <a:lumMod val="75000"/>
                    <a:lumOff val="25000"/>
                  </a:schemeClr>
                </a:solidFill>
                <a:latin typeface="+mj-lt"/>
              </a:rPr>
              <a:t>From 2013 to 2017</a:t>
            </a:r>
            <a:endParaRPr lang="LID4096">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3A13243D-EFB7-459E-AF24-AD846B40AF97}"/>
              </a:ext>
            </a:extLst>
          </p:cNvPr>
          <p:cNvSpPr txBox="1"/>
          <p:nvPr/>
        </p:nvSpPr>
        <p:spPr>
          <a:xfrm>
            <a:off x="8189628" y="2296628"/>
            <a:ext cx="1407513" cy="300208"/>
          </a:xfrm>
          <a:prstGeom prst="rect">
            <a:avLst/>
          </a:prstGeom>
          <a:noFill/>
        </p:spPr>
        <p:txBody>
          <a:bodyPr wrap="none" lIns="0" tIns="0" rIns="0" bIns="0" rtlCol="0">
            <a:noAutofit/>
          </a:bodyPr>
          <a:lstStyle/>
          <a:p>
            <a:pPr algn="ctr"/>
            <a:r>
              <a:rPr lang="en-US">
                <a:solidFill>
                  <a:schemeClr val="tx1">
                    <a:lumMod val="75000"/>
                    <a:lumOff val="25000"/>
                  </a:schemeClr>
                </a:solidFill>
                <a:latin typeface="+mj-lt"/>
              </a:rPr>
              <a:t>2018</a:t>
            </a:r>
            <a:endParaRPr lang="LID4096">
              <a:solidFill>
                <a:schemeClr val="tx1">
                  <a:lumMod val="75000"/>
                  <a:lumOff val="25000"/>
                </a:schemeClr>
              </a:solidFill>
              <a:latin typeface="+mj-lt"/>
            </a:endParaRPr>
          </a:p>
        </p:txBody>
      </p:sp>
      <p:pic>
        <p:nvPicPr>
          <p:cNvPr id="18" name="Picture 17">
            <a:extLst>
              <a:ext uri="{FF2B5EF4-FFF2-40B4-BE49-F238E27FC236}">
                <a16:creationId xmlns:a16="http://schemas.microsoft.com/office/drawing/2014/main" id="{1DE6C6D9-B7B4-4B6F-BBAD-20A57CB4CB99}"/>
              </a:ext>
            </a:extLst>
          </p:cNvPr>
          <p:cNvPicPr/>
          <p:nvPr/>
        </p:nvPicPr>
        <p:blipFill>
          <a:blip r:embed="rId3">
            <a:extLst>
              <a:ext uri="{28A0092B-C50C-407E-A947-70E740481C1C}">
                <a14:useLocalDpi xmlns:a14="http://schemas.microsoft.com/office/drawing/2010/main" val="0"/>
              </a:ext>
            </a:extLst>
          </a:blip>
          <a:stretch>
            <a:fillRect/>
          </a:stretch>
        </p:blipFill>
        <p:spPr>
          <a:xfrm>
            <a:off x="875500" y="2953124"/>
            <a:ext cx="4643885" cy="3136592"/>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11CF38E4-129C-43BE-ADE5-C18453F5C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253" y="2953124"/>
            <a:ext cx="4681126" cy="3136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400703"/>
      </p:ext>
    </p:extLst>
  </p:cSld>
  <p:clrMapOvr>
    <a:masterClrMapping/>
  </p:clrMapOvr>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Environment Pitch Deck_02_SB - v5" id="{F63FE430-5644-4F05-849D-C9CB6428E269}" vid="{60A773A0-1B43-4916-B129-DBAB878CC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F002D0-04DD-4C91-8A7F-B6785BDED004}">
  <ds:schemaRefs>
    <ds:schemaRef ds:uri="http://schemas.microsoft.com/sharepoint/v3/contenttype/forms"/>
  </ds:schemaRefs>
</ds:datastoreItem>
</file>

<file path=customXml/itemProps2.xml><?xml version="1.0" encoding="utf-8"?>
<ds:datastoreItem xmlns:ds="http://schemas.openxmlformats.org/officeDocument/2006/customXml" ds:itemID="{CC2DC042-4EA3-46C1-9734-DD129AB95369}">
  <ds:schemaRefs>
    <ds:schemaRef ds:uri="6dc4bcd6-49db-4c07-9060-8acfc67cef9f"/>
    <ds:schemaRef ds:uri="fb0879af-3eba-417a-a55a-ffe6dcd6ca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63763D-4CF4-47FA-AEFD-CB6B011C2E54}">
  <ds:schemaRefs>
    <ds:schemaRef ds:uri="6dc4bcd6-49db-4c07-9060-8acfc67cef9f"/>
    <ds:schemaRef ds:uri="fb0879af-3eba-417a-a55a-ffe6dcd6ca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21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Gardening and Lifestyle</vt:lpstr>
      <vt:lpstr>About Us</vt:lpstr>
      <vt:lpstr>The Problem</vt:lpstr>
      <vt:lpstr>Solution and Results</vt:lpstr>
      <vt:lpstr>Exploratory Data Analysis Bart and Redzhep</vt:lpstr>
      <vt:lpstr>Revenue</vt:lpstr>
      <vt:lpstr>Distribution of orders per customer</vt:lpstr>
      <vt:lpstr>Logistics and delivery</vt:lpstr>
      <vt:lpstr>Average days between orders</vt:lpstr>
      <vt:lpstr>Customer Churn Ivan and Anjela</vt:lpstr>
      <vt:lpstr>Why customer churn is important?</vt:lpstr>
      <vt:lpstr>Feature engineering used in the model</vt:lpstr>
      <vt:lpstr>How customer churn is defined and why</vt:lpstr>
      <vt:lpstr>Churn Analysis</vt:lpstr>
      <vt:lpstr>Churn distribution</vt:lpstr>
      <vt:lpstr>Correlation – number of orders in churn</vt:lpstr>
      <vt:lpstr>Correlation – number of orders in churn</vt:lpstr>
      <vt:lpstr>Correlation – number of orders in churn</vt:lpstr>
      <vt:lpstr>The Models</vt:lpstr>
      <vt:lpstr>PowerPoint Presentation</vt:lpstr>
      <vt:lpstr>PowerPoint Presentation</vt:lpstr>
      <vt:lpstr>PowerPoint Presentation</vt:lpstr>
      <vt:lpstr>Forecasting Demand Model</vt:lpstr>
      <vt:lpstr>Results</vt:lpstr>
      <vt:lpstr>Data Ethics</vt:lpstr>
      <vt:lpstr>Ownership and Transaction Transparency</vt:lpstr>
      <vt:lpstr>Consent</vt:lpstr>
      <vt:lpstr>Conclusions</vt:lpstr>
      <vt:lpstr>Why is Feedback valuable?</vt:lpstr>
      <vt:lpstr>For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Gardening and Lifestyle</dc:title>
  <dc:creator/>
  <cp:revision>3</cp:revision>
  <dcterms:created xsi:type="dcterms:W3CDTF">2019-01-18T08:31:31Z</dcterms:created>
  <dcterms:modified xsi:type="dcterms:W3CDTF">2019-01-21T21:02:57Z</dcterms:modified>
</cp:coreProperties>
</file>